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300" r:id="rId6"/>
    <p:sldId id="306" r:id="rId7"/>
    <p:sldId id="308" r:id="rId8"/>
    <p:sldId id="309" r:id="rId9"/>
    <p:sldId id="311" r:id="rId10"/>
    <p:sldId id="318" r:id="rId11"/>
    <p:sldId id="256" r:id="rId12"/>
    <p:sldId id="319" r:id="rId13"/>
    <p:sldId id="263" r:id="rId14"/>
    <p:sldId id="314" r:id="rId15"/>
    <p:sldId id="31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  <a:srgbClr val="E75A0B"/>
    <a:srgbClr val="EB84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EBBAB-8771-4766-9E68-BDD97FB607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46C16A52-13CD-443D-91E8-71C49CC80B7C}">
      <dgm:prSet custT="1"/>
      <dgm:spPr/>
      <dgm:t>
        <a:bodyPr/>
        <a:lstStyle/>
        <a:p>
          <a:r>
            <a:rPr lang="fr-CH" sz="2400" b="1" dirty="0">
              <a:latin typeface="Avenir Next LT Pro Demi" panose="020B0704020202020204" pitchFamily="34" charset="0"/>
            </a:rPr>
            <a:t>R.A.P. Hauswirtschaft </a:t>
          </a:r>
          <a:br>
            <a:rPr lang="fr-CH" sz="2400" dirty="0">
              <a:latin typeface="Avenir Next LT Pro" panose="020B0504020202020204" pitchFamily="34" charset="0"/>
            </a:rPr>
          </a:br>
          <a:r>
            <a:rPr lang="fr-CH" sz="1800" dirty="0">
              <a:latin typeface="Avenir Next LT Pro" panose="020B0504020202020204" pitchFamily="34" charset="0"/>
            </a:rPr>
            <a:t>Start einer Pilotphase</a:t>
          </a:r>
          <a:br>
            <a:rPr lang="fr-CH" sz="1800" dirty="0">
              <a:latin typeface="Avenir Next LT Pro" panose="020B0504020202020204" pitchFamily="34" charset="0"/>
            </a:rPr>
          </a:br>
          <a:r>
            <a:rPr lang="fr-CH" sz="1800" dirty="0">
              <a:latin typeface="Avenir Next LT Pro" panose="020B0504020202020204" pitchFamily="34" charset="0"/>
            </a:rPr>
            <a:t>Herbst 2024</a:t>
          </a:r>
        </a:p>
      </dgm:t>
    </dgm:pt>
    <dgm:pt modelId="{29EF4EA3-D710-4D70-A34C-205CAC54802E}" type="parTrans" cxnId="{16B8C0A1-CCF2-4217-ABA2-688EBF07B4A4}">
      <dgm:prSet/>
      <dgm:spPr/>
      <dgm:t>
        <a:bodyPr/>
        <a:lstStyle/>
        <a:p>
          <a:endParaRPr lang="fr-CH"/>
        </a:p>
      </dgm:t>
    </dgm:pt>
    <dgm:pt modelId="{CFC6AD6D-31E2-4E29-94EC-8092CBD4F83C}" type="sibTrans" cxnId="{16B8C0A1-CCF2-4217-ABA2-688EBF07B4A4}">
      <dgm:prSet/>
      <dgm:spPr/>
      <dgm:t>
        <a:bodyPr/>
        <a:lstStyle/>
        <a:p>
          <a:endParaRPr lang="fr-CH"/>
        </a:p>
      </dgm:t>
    </dgm:pt>
    <dgm:pt modelId="{55367257-D14D-4794-8CD3-A9B8087FC208}">
      <dgm:prSet custT="1"/>
      <dgm:spPr/>
      <dgm:t>
        <a:bodyPr/>
        <a:lstStyle/>
        <a:p>
          <a:r>
            <a:rPr lang="fr-CH" sz="2400" b="1" dirty="0">
              <a:latin typeface="Avenir Next LT Pro Demi" panose="020B0704020202020204" pitchFamily="34" charset="0"/>
            </a:rPr>
            <a:t>R.A.P. Weinbau-</a:t>
          </a:r>
          <a:br>
            <a:rPr lang="fr-CH" sz="2400" b="1" dirty="0">
              <a:latin typeface="Avenir Next LT Pro Demi" panose="020B0704020202020204" pitchFamily="34" charset="0"/>
            </a:rPr>
          </a:br>
          <a:r>
            <a:rPr lang="fr-CH" sz="2400" b="1" dirty="0">
              <a:latin typeface="Avenir Next LT Pro Demi" panose="020B0704020202020204" pitchFamily="34" charset="0"/>
            </a:rPr>
            <a:t>Trockensteinmauern</a:t>
          </a:r>
          <a:br>
            <a:rPr lang="fr-CH" sz="1700" dirty="0">
              <a:latin typeface="Avenir Next LT Pro" panose="020B0504020202020204" pitchFamily="34" charset="0"/>
            </a:rPr>
          </a:br>
          <a:r>
            <a:rPr lang="fr-CH" sz="1800" dirty="0">
              <a:latin typeface="Avenir Next LT Pro" panose="020B0504020202020204" pitchFamily="34" charset="0"/>
            </a:rPr>
            <a:t>in Zusammenarbeit mit </a:t>
          </a:r>
          <a:br>
            <a:rPr lang="fr-CH" sz="1800" dirty="0">
              <a:latin typeface="Avenir Next LT Pro" panose="020B0504020202020204" pitchFamily="34" charset="0"/>
            </a:rPr>
          </a:br>
          <a:r>
            <a:rPr lang="fr-CH" sz="1800" dirty="0">
              <a:latin typeface="Avenir Next LT Pro" panose="020B0504020202020204" pitchFamily="34" charset="0"/>
            </a:rPr>
            <a:t>der Landwirtschaftsschule Wallis </a:t>
          </a:r>
          <a:br>
            <a:rPr lang="fr-CH" sz="1800" dirty="0">
              <a:latin typeface="Avenir Next LT Pro" panose="020B0504020202020204" pitchFamily="34" charset="0"/>
            </a:rPr>
          </a:br>
          <a:r>
            <a:rPr lang="fr-CH" sz="1800" dirty="0">
              <a:latin typeface="Avenir Next LT Pro" panose="020B0504020202020204" pitchFamily="34" charset="0"/>
            </a:rPr>
            <a:t>in Châteauneuf </a:t>
          </a:r>
          <a:br>
            <a:rPr lang="fr-CH" sz="1800" dirty="0">
              <a:latin typeface="Avenir Next LT Pro" panose="020B0504020202020204" pitchFamily="34" charset="0"/>
            </a:rPr>
          </a:br>
          <a:r>
            <a:rPr lang="fr-CH" sz="1800" dirty="0">
              <a:latin typeface="Avenir Next LT Pro" panose="020B0504020202020204" pitchFamily="34" charset="0"/>
            </a:rPr>
            <a:t>Januar 2025</a:t>
          </a:r>
        </a:p>
      </dgm:t>
    </dgm:pt>
    <dgm:pt modelId="{28EE00D4-4A5F-4FD9-8A67-10925CB679B7}" type="parTrans" cxnId="{1599EA6A-A322-4A86-84AB-077A2B931473}">
      <dgm:prSet/>
      <dgm:spPr/>
      <dgm:t>
        <a:bodyPr/>
        <a:lstStyle/>
        <a:p>
          <a:endParaRPr lang="fr-CH"/>
        </a:p>
      </dgm:t>
    </dgm:pt>
    <dgm:pt modelId="{77194CD8-0545-41F6-9600-A8D5A5932850}" type="sibTrans" cxnId="{1599EA6A-A322-4A86-84AB-077A2B931473}">
      <dgm:prSet/>
      <dgm:spPr/>
      <dgm:t>
        <a:bodyPr/>
        <a:lstStyle/>
        <a:p>
          <a:endParaRPr lang="fr-CH"/>
        </a:p>
      </dgm:t>
    </dgm:pt>
    <dgm:pt modelId="{FCBDDA6E-862A-41E9-ABCF-AD934ABE6D36}" type="pres">
      <dgm:prSet presAssocID="{4EAEBBAB-8771-4766-9E68-BDD97FB607C2}" presName="Name0" presStyleCnt="0">
        <dgm:presLayoutVars>
          <dgm:dir/>
          <dgm:resizeHandles val="exact"/>
        </dgm:presLayoutVars>
      </dgm:prSet>
      <dgm:spPr/>
    </dgm:pt>
    <dgm:pt modelId="{74F1D5E1-48F7-4F8A-9BB9-100CA7BD8D5B}" type="pres">
      <dgm:prSet presAssocID="{4EAEBBAB-8771-4766-9E68-BDD97FB607C2}" presName="arrow" presStyleLbl="bgShp" presStyleIdx="0" presStyleCnt="1" custLinFactNeighborY="-4251"/>
      <dgm:spPr>
        <a:solidFill>
          <a:schemeClr val="bg1">
            <a:lumMod val="95000"/>
          </a:schemeClr>
        </a:solidFill>
      </dgm:spPr>
    </dgm:pt>
    <dgm:pt modelId="{E8D856C5-A67A-47C3-8AF7-2C4372AE9055}" type="pres">
      <dgm:prSet presAssocID="{4EAEBBAB-8771-4766-9E68-BDD97FB607C2}" presName="points" presStyleCnt="0"/>
      <dgm:spPr/>
    </dgm:pt>
    <dgm:pt modelId="{1FA44107-DC13-4F6B-AAF2-8D0DA808DC01}" type="pres">
      <dgm:prSet presAssocID="{46C16A52-13CD-443D-91E8-71C49CC80B7C}" presName="compositeA" presStyleCnt="0"/>
      <dgm:spPr/>
    </dgm:pt>
    <dgm:pt modelId="{ADCE690E-164F-4495-9D0C-6C2BB95FD868}" type="pres">
      <dgm:prSet presAssocID="{46C16A52-13CD-443D-91E8-71C49CC80B7C}" presName="textA" presStyleLbl="revTx" presStyleIdx="0" presStyleCnt="2">
        <dgm:presLayoutVars>
          <dgm:bulletEnabled val="1"/>
        </dgm:presLayoutVars>
      </dgm:prSet>
      <dgm:spPr/>
    </dgm:pt>
    <dgm:pt modelId="{C18BA13F-F560-4214-BFAE-55F8A83F5A2D}" type="pres">
      <dgm:prSet presAssocID="{46C16A52-13CD-443D-91E8-71C49CC80B7C}" presName="circleA" presStyleLbl="node1" presStyleIdx="0" presStyleCnt="2"/>
      <dgm:spPr>
        <a:solidFill>
          <a:srgbClr val="C00000"/>
        </a:solidFill>
      </dgm:spPr>
    </dgm:pt>
    <dgm:pt modelId="{978A4A74-C31E-4056-8351-3EE14FB78153}" type="pres">
      <dgm:prSet presAssocID="{46C16A52-13CD-443D-91E8-71C49CC80B7C}" presName="spaceA" presStyleCnt="0"/>
      <dgm:spPr/>
    </dgm:pt>
    <dgm:pt modelId="{18CF44CF-468B-442C-993D-193A7B556CFB}" type="pres">
      <dgm:prSet presAssocID="{CFC6AD6D-31E2-4E29-94EC-8092CBD4F83C}" presName="space" presStyleCnt="0"/>
      <dgm:spPr/>
    </dgm:pt>
    <dgm:pt modelId="{281AB7E3-FF9A-404D-AE5B-F9F81673461A}" type="pres">
      <dgm:prSet presAssocID="{55367257-D14D-4794-8CD3-A9B8087FC208}" presName="compositeB" presStyleCnt="0"/>
      <dgm:spPr/>
    </dgm:pt>
    <dgm:pt modelId="{8D732340-E7DB-41AD-90D6-2937C4F968B9}" type="pres">
      <dgm:prSet presAssocID="{55367257-D14D-4794-8CD3-A9B8087FC208}" presName="textB" presStyleLbl="revTx" presStyleIdx="1" presStyleCnt="2">
        <dgm:presLayoutVars>
          <dgm:bulletEnabled val="1"/>
        </dgm:presLayoutVars>
      </dgm:prSet>
      <dgm:spPr/>
    </dgm:pt>
    <dgm:pt modelId="{B60D0984-67C6-4F03-BA86-BEAF592AF4A5}" type="pres">
      <dgm:prSet presAssocID="{55367257-D14D-4794-8CD3-A9B8087FC208}" presName="circleB" presStyleLbl="node1" presStyleIdx="1" presStyleCnt="2"/>
      <dgm:spPr>
        <a:solidFill>
          <a:srgbClr val="C00000"/>
        </a:solidFill>
      </dgm:spPr>
    </dgm:pt>
    <dgm:pt modelId="{3F3CA93E-D831-4CE1-95B1-CC842DFEC356}" type="pres">
      <dgm:prSet presAssocID="{55367257-D14D-4794-8CD3-A9B8087FC208}" presName="spaceB" presStyleCnt="0"/>
      <dgm:spPr/>
    </dgm:pt>
  </dgm:ptLst>
  <dgm:cxnLst>
    <dgm:cxn modelId="{1599EA6A-A322-4A86-84AB-077A2B931473}" srcId="{4EAEBBAB-8771-4766-9E68-BDD97FB607C2}" destId="{55367257-D14D-4794-8CD3-A9B8087FC208}" srcOrd="1" destOrd="0" parTransId="{28EE00D4-4A5F-4FD9-8A67-10925CB679B7}" sibTransId="{77194CD8-0545-41F6-9600-A8D5A5932850}"/>
    <dgm:cxn modelId="{DC0C8151-6FDE-4832-BCBF-BFD9BF9AA317}" type="presOf" srcId="{55367257-D14D-4794-8CD3-A9B8087FC208}" destId="{8D732340-E7DB-41AD-90D6-2937C4F968B9}" srcOrd="0" destOrd="0" presId="urn:microsoft.com/office/officeart/2005/8/layout/hProcess11"/>
    <dgm:cxn modelId="{3878E090-23CC-4B44-8ED3-8846612E02AC}" type="presOf" srcId="{4EAEBBAB-8771-4766-9E68-BDD97FB607C2}" destId="{FCBDDA6E-862A-41E9-ABCF-AD934ABE6D36}" srcOrd="0" destOrd="0" presId="urn:microsoft.com/office/officeart/2005/8/layout/hProcess11"/>
    <dgm:cxn modelId="{16B8C0A1-CCF2-4217-ABA2-688EBF07B4A4}" srcId="{4EAEBBAB-8771-4766-9E68-BDD97FB607C2}" destId="{46C16A52-13CD-443D-91E8-71C49CC80B7C}" srcOrd="0" destOrd="0" parTransId="{29EF4EA3-D710-4D70-A34C-205CAC54802E}" sibTransId="{CFC6AD6D-31E2-4E29-94EC-8092CBD4F83C}"/>
    <dgm:cxn modelId="{109F0EFF-D9E8-4461-9FDE-486F73CBAE5A}" type="presOf" srcId="{46C16A52-13CD-443D-91E8-71C49CC80B7C}" destId="{ADCE690E-164F-4495-9D0C-6C2BB95FD868}" srcOrd="0" destOrd="0" presId="urn:microsoft.com/office/officeart/2005/8/layout/hProcess11"/>
    <dgm:cxn modelId="{33690C9F-2507-4505-9EE0-0AF7D4C5FDA7}" type="presParOf" srcId="{FCBDDA6E-862A-41E9-ABCF-AD934ABE6D36}" destId="{74F1D5E1-48F7-4F8A-9BB9-100CA7BD8D5B}" srcOrd="0" destOrd="0" presId="urn:microsoft.com/office/officeart/2005/8/layout/hProcess11"/>
    <dgm:cxn modelId="{7A9AE1F0-2F49-4B91-9860-0E62B1EE7E5F}" type="presParOf" srcId="{FCBDDA6E-862A-41E9-ABCF-AD934ABE6D36}" destId="{E8D856C5-A67A-47C3-8AF7-2C4372AE9055}" srcOrd="1" destOrd="0" presId="urn:microsoft.com/office/officeart/2005/8/layout/hProcess11"/>
    <dgm:cxn modelId="{0EE2A87B-0507-4B21-BD36-06D4102255AA}" type="presParOf" srcId="{E8D856C5-A67A-47C3-8AF7-2C4372AE9055}" destId="{1FA44107-DC13-4F6B-AAF2-8D0DA808DC01}" srcOrd="0" destOrd="0" presId="urn:microsoft.com/office/officeart/2005/8/layout/hProcess11"/>
    <dgm:cxn modelId="{CC17E58D-482B-41DF-9E8D-4C15A3F155EF}" type="presParOf" srcId="{1FA44107-DC13-4F6B-AAF2-8D0DA808DC01}" destId="{ADCE690E-164F-4495-9D0C-6C2BB95FD868}" srcOrd="0" destOrd="0" presId="urn:microsoft.com/office/officeart/2005/8/layout/hProcess11"/>
    <dgm:cxn modelId="{C9906656-7DEA-4CC8-BA2D-858D79F1E494}" type="presParOf" srcId="{1FA44107-DC13-4F6B-AAF2-8D0DA808DC01}" destId="{C18BA13F-F560-4214-BFAE-55F8A83F5A2D}" srcOrd="1" destOrd="0" presId="urn:microsoft.com/office/officeart/2005/8/layout/hProcess11"/>
    <dgm:cxn modelId="{4ED3F5EF-9C20-4557-988F-9264F589D07E}" type="presParOf" srcId="{1FA44107-DC13-4F6B-AAF2-8D0DA808DC01}" destId="{978A4A74-C31E-4056-8351-3EE14FB78153}" srcOrd="2" destOrd="0" presId="urn:microsoft.com/office/officeart/2005/8/layout/hProcess11"/>
    <dgm:cxn modelId="{788F89AD-50AE-4E12-A4B8-28FD97056DB8}" type="presParOf" srcId="{E8D856C5-A67A-47C3-8AF7-2C4372AE9055}" destId="{18CF44CF-468B-442C-993D-193A7B556CFB}" srcOrd="1" destOrd="0" presId="urn:microsoft.com/office/officeart/2005/8/layout/hProcess11"/>
    <dgm:cxn modelId="{60DA0E1B-E5A0-4D79-A891-4967A3B8AC08}" type="presParOf" srcId="{E8D856C5-A67A-47C3-8AF7-2C4372AE9055}" destId="{281AB7E3-FF9A-404D-AE5B-F9F81673461A}" srcOrd="2" destOrd="0" presId="urn:microsoft.com/office/officeart/2005/8/layout/hProcess11"/>
    <dgm:cxn modelId="{AD678C10-9EB9-439E-81B9-0F49A98AD2F6}" type="presParOf" srcId="{281AB7E3-FF9A-404D-AE5B-F9F81673461A}" destId="{8D732340-E7DB-41AD-90D6-2937C4F968B9}" srcOrd="0" destOrd="0" presId="urn:microsoft.com/office/officeart/2005/8/layout/hProcess11"/>
    <dgm:cxn modelId="{C867525E-4B6B-4F87-BF7E-0B978D824310}" type="presParOf" srcId="{281AB7E3-FF9A-404D-AE5B-F9F81673461A}" destId="{B60D0984-67C6-4F03-BA86-BEAF592AF4A5}" srcOrd="1" destOrd="0" presId="urn:microsoft.com/office/officeart/2005/8/layout/hProcess11"/>
    <dgm:cxn modelId="{5E1C4D42-5E0C-4ADD-815C-919D0B8CD34F}" type="presParOf" srcId="{281AB7E3-FF9A-404D-AE5B-F9F81673461A}" destId="{3F3CA93E-D831-4CE1-95B1-CC842DFEC3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1D5E1-48F7-4F8A-9BB9-100CA7BD8D5B}">
      <dsp:nvSpPr>
        <dsp:cNvPr id="0" name=""/>
        <dsp:cNvSpPr/>
      </dsp:nvSpPr>
      <dsp:spPr>
        <a:xfrm>
          <a:off x="0" y="1297501"/>
          <a:ext cx="9990666" cy="1833950"/>
        </a:xfrm>
        <a:prstGeom prst="notched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E690E-164F-4495-9D0C-6C2BB95FD868}">
      <dsp:nvSpPr>
        <dsp:cNvPr id="0" name=""/>
        <dsp:cNvSpPr/>
      </dsp:nvSpPr>
      <dsp:spPr>
        <a:xfrm>
          <a:off x="109" y="0"/>
          <a:ext cx="4386038" cy="183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latin typeface="Avenir Next LT Pro Demi" panose="020B0704020202020204" pitchFamily="34" charset="0"/>
            </a:rPr>
            <a:t>R.A.P. Hauswirtschaft </a:t>
          </a:r>
          <a:br>
            <a:rPr lang="fr-CH" sz="2400" kern="1200" dirty="0">
              <a:latin typeface="Avenir Next LT Pro" panose="020B0504020202020204" pitchFamily="34" charset="0"/>
            </a:rPr>
          </a:br>
          <a:r>
            <a:rPr lang="fr-CH" sz="1800" kern="1200" dirty="0">
              <a:latin typeface="Avenir Next LT Pro" panose="020B0504020202020204" pitchFamily="34" charset="0"/>
            </a:rPr>
            <a:t>Start einer Pilotphase</a:t>
          </a:r>
          <a:br>
            <a:rPr lang="fr-CH" sz="1800" kern="1200" dirty="0">
              <a:latin typeface="Avenir Next LT Pro" panose="020B0504020202020204" pitchFamily="34" charset="0"/>
            </a:rPr>
          </a:br>
          <a:r>
            <a:rPr lang="fr-CH" sz="1800" kern="1200" dirty="0">
              <a:latin typeface="Avenir Next LT Pro" panose="020B0504020202020204" pitchFamily="34" charset="0"/>
            </a:rPr>
            <a:t>Herbst 2024</a:t>
          </a:r>
        </a:p>
      </dsp:txBody>
      <dsp:txXfrm>
        <a:off x="109" y="0"/>
        <a:ext cx="4386038" cy="1833950"/>
      </dsp:txXfrm>
    </dsp:sp>
    <dsp:sp modelId="{C18BA13F-F560-4214-BFAE-55F8A83F5A2D}">
      <dsp:nvSpPr>
        <dsp:cNvPr id="0" name=""/>
        <dsp:cNvSpPr/>
      </dsp:nvSpPr>
      <dsp:spPr>
        <a:xfrm>
          <a:off x="1963885" y="2063194"/>
          <a:ext cx="458487" cy="45848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32340-E7DB-41AD-90D6-2937C4F968B9}">
      <dsp:nvSpPr>
        <dsp:cNvPr id="0" name=""/>
        <dsp:cNvSpPr/>
      </dsp:nvSpPr>
      <dsp:spPr>
        <a:xfrm>
          <a:off x="4605450" y="2750925"/>
          <a:ext cx="4386038" cy="183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latin typeface="Avenir Next LT Pro Demi" panose="020B0704020202020204" pitchFamily="34" charset="0"/>
            </a:rPr>
            <a:t>R.A.P. Weinbau-</a:t>
          </a:r>
          <a:br>
            <a:rPr lang="fr-CH" sz="2400" b="1" kern="1200" dirty="0">
              <a:latin typeface="Avenir Next LT Pro Demi" panose="020B0704020202020204" pitchFamily="34" charset="0"/>
            </a:rPr>
          </a:br>
          <a:r>
            <a:rPr lang="fr-CH" sz="2400" b="1" kern="1200" dirty="0">
              <a:latin typeface="Avenir Next LT Pro Demi" panose="020B0704020202020204" pitchFamily="34" charset="0"/>
            </a:rPr>
            <a:t>Trockensteinmauern</a:t>
          </a:r>
          <a:br>
            <a:rPr lang="fr-CH" sz="1700" kern="1200" dirty="0">
              <a:latin typeface="Avenir Next LT Pro" panose="020B0504020202020204" pitchFamily="34" charset="0"/>
            </a:rPr>
          </a:br>
          <a:r>
            <a:rPr lang="fr-CH" sz="1800" kern="1200" dirty="0">
              <a:latin typeface="Avenir Next LT Pro" panose="020B0504020202020204" pitchFamily="34" charset="0"/>
            </a:rPr>
            <a:t>in Zusammenarbeit mit </a:t>
          </a:r>
          <a:br>
            <a:rPr lang="fr-CH" sz="1800" kern="1200" dirty="0">
              <a:latin typeface="Avenir Next LT Pro" panose="020B0504020202020204" pitchFamily="34" charset="0"/>
            </a:rPr>
          </a:br>
          <a:r>
            <a:rPr lang="fr-CH" sz="1800" kern="1200" dirty="0">
              <a:latin typeface="Avenir Next LT Pro" panose="020B0504020202020204" pitchFamily="34" charset="0"/>
            </a:rPr>
            <a:t>der Landwirtschaftsschule Wallis </a:t>
          </a:r>
          <a:br>
            <a:rPr lang="fr-CH" sz="1800" kern="1200" dirty="0">
              <a:latin typeface="Avenir Next LT Pro" panose="020B0504020202020204" pitchFamily="34" charset="0"/>
            </a:rPr>
          </a:br>
          <a:r>
            <a:rPr lang="fr-CH" sz="1800" kern="1200" dirty="0">
              <a:latin typeface="Avenir Next LT Pro" panose="020B0504020202020204" pitchFamily="34" charset="0"/>
            </a:rPr>
            <a:t>in Châteauneuf </a:t>
          </a:r>
          <a:br>
            <a:rPr lang="fr-CH" sz="1800" kern="1200" dirty="0">
              <a:latin typeface="Avenir Next LT Pro" panose="020B0504020202020204" pitchFamily="34" charset="0"/>
            </a:rPr>
          </a:br>
          <a:r>
            <a:rPr lang="fr-CH" sz="1800" kern="1200" dirty="0">
              <a:latin typeface="Avenir Next LT Pro" panose="020B0504020202020204" pitchFamily="34" charset="0"/>
            </a:rPr>
            <a:t>Januar 2025</a:t>
          </a:r>
        </a:p>
      </dsp:txBody>
      <dsp:txXfrm>
        <a:off x="4605450" y="2750925"/>
        <a:ext cx="4386038" cy="1833950"/>
      </dsp:txXfrm>
    </dsp:sp>
    <dsp:sp modelId="{B60D0984-67C6-4F03-BA86-BEAF592AF4A5}">
      <dsp:nvSpPr>
        <dsp:cNvPr id="0" name=""/>
        <dsp:cNvSpPr/>
      </dsp:nvSpPr>
      <dsp:spPr>
        <a:xfrm>
          <a:off x="6569226" y="2063194"/>
          <a:ext cx="458487" cy="45848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7C655-6184-652B-9A80-3904BE61A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E11F34-2E82-E678-FD18-C0D1B8F47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C185E-485F-8D3B-A264-36CC8325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B4C6BE-633B-7414-5F5A-462DC39B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2AB1D3-BCCA-A39A-3F0C-AFFF59C2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310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229EF-8216-3061-2B08-37BDB7CB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DEC7B7-251B-3D05-1BB9-A24E46479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E79C9-5606-A623-8BDC-1F355C8F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592218-89E8-B2C8-312E-F3EE5018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5427C2-621F-DEDD-FF18-5B9274AA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06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FF75C1-2D32-868A-E4DE-B912197B3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805E2E-7DF4-DC7E-04D9-31067582D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A9350C-4D55-E0DC-8C1F-8E59B938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60FE21-0B56-4D2E-CD97-7C6AE6FB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30315-D2BD-BFD0-575B-EF9F4B26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39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3968D2-1B82-21D5-D850-05D476C5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24D1B-C967-22CF-0B79-59DD7A121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E454E-CEAD-3F69-60AD-CFC3FB7F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2804D-DC64-6BF6-F722-937A6543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15F8D-D7D9-BB29-9146-ED44D255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682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72F54-E63B-2C08-0189-C78215EF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D03C57-EBD1-4221-F242-AC598BB34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406E8-1ADF-8300-A00F-60889B98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68310-0CD3-3366-F0A0-38E127F1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AC734-7A9A-D2C8-127C-C4C75AA2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461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49E55-9E4B-FF59-01C8-232343CA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C4B07E-7CB2-608B-5D4A-0382ECA10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A86090-6C1C-455F-754D-2D5251375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672CD6-D20E-E01A-E552-8A0266C6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22FBBE-E99E-C855-9776-E9923D85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76EC1-A967-93BD-730A-B0401C39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54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E7314-35D4-5187-9F3D-E3C89AAE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742A51-F75A-80C0-B842-FB4EA21BF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8A24D5-3008-FF04-623D-38374F26D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E982B6-84A9-2D2C-C02A-C63E4F0E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7E7F77-6AC2-8F4E-F0D1-4AD03133D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0F202F-5110-48DE-8B3F-B2553409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A2AB6E-071E-B23F-EC6B-8BC1CA66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0BB87B-25B4-FD01-A5D5-BE1CDA4D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66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80622-A31B-5E03-D2BB-CD1BA33B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76ED4D-1D8C-4EA6-E421-E17EF744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26A3DA-F88D-23B4-2D31-332C2E6D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CDA152-A90D-1CD6-2C1E-AF62A43D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621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900D90-BF0D-1D05-AB78-A6CE3AB9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8CB09D-F33C-9C9B-4B9D-56C136A3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07A189-A5BD-CCEE-4086-40D6C476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7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6292A-DB0F-0577-751F-AADFEABF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16454-042B-AEB6-5AC6-DADF0011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348C77-996D-D153-1D44-84478DC72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B138E3-4449-3CF6-2623-44061895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CFCFD4-2D7F-D534-3FFB-8149BD47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0F5135-A760-BF2D-F583-672D24E7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54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B6181-202F-FB54-273D-832E7358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B0744B-DC65-5DCF-385C-DF4AF69D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405ED7-44C8-41ED-1A0D-56B1F1E84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F3DEC2-0090-B862-F4F0-E7C658BA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32F97A-0C98-638E-2812-D8E975C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81A5DC-50C5-9626-B0EE-A54114D2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595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B75066-8254-DCCF-1752-35E33EEA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Ändern Sie den Stil des Titels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ADE925-F618-B4DA-73A6-265F9FF39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Klicken Sie, um die Stile des Maskentextes zu ändern</a:t>
            </a:r>
          </a:p>
          <a:p>
            <a:pPr lvl="1"/>
            <a:r>
              <a:rPr lang="fr-FR"/>
              <a:t>Zweite Ebene</a:t>
            </a:r>
          </a:p>
          <a:p>
            <a:pPr lvl="2"/>
            <a:r>
              <a:rPr lang="fr-FR"/>
              <a:t>Dritte Ebene</a:t>
            </a:r>
          </a:p>
          <a:p>
            <a:pPr lvl="3"/>
            <a:r>
              <a:rPr lang="fr-FR"/>
              <a:t>Vierte Ebene</a:t>
            </a:r>
          </a:p>
          <a:p>
            <a:pPr lvl="4"/>
            <a:r>
              <a:rPr lang="fr-FR"/>
              <a:t>Fünfte Ebene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B9798B-790A-A3DD-3DA5-A3143F575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7863-95CB-4940-B21E-61F3A8DC723A}" type="datetimeFigureOut">
              <a:rPr lang="fr-CH" smtClean="0"/>
              <a:t>09.01.2025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C86B42-4E4C-A3A7-C93F-C387F8460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DFA55-CA2E-6F67-97C7-B0453D246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2F08-3BF5-4A93-BC10-2551852423C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99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12" Type="http://schemas.openxmlformats.org/officeDocument/2006/relationships/hyperlink" Target="https://svgsilh.com/fr/00bcd4/image/309417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8.sv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4315-CB9D-19B9-5BB1-15941980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abits, chef, Uniforme du chef&#10;&#10;Description générée automatiquement">
            <a:extLst>
              <a:ext uri="{FF2B5EF4-FFF2-40B4-BE49-F238E27FC236}">
                <a16:creationId xmlns:a16="http://schemas.microsoft.com/office/drawing/2014/main" id="{84729630-0195-97C1-D914-9735EAB94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7734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EA1718-BECC-D52C-30CD-A8FEF5139F42}"/>
              </a:ext>
            </a:extLst>
          </p:cNvPr>
          <p:cNvSpPr/>
          <p:nvPr/>
        </p:nvSpPr>
        <p:spPr>
          <a:xfrm>
            <a:off x="-18972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9C86B1-4F82-4227-6C1B-A9DDD2807F6F}"/>
              </a:ext>
            </a:extLst>
          </p:cNvPr>
          <p:cNvSpPr txBox="1"/>
          <p:nvPr/>
        </p:nvSpPr>
        <p:spPr>
          <a:xfrm>
            <a:off x="510702" y="4582103"/>
            <a:ext cx="11275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Avenir Next LT Pro" panose="020B0504020202020204" pitchFamily="34" charset="0"/>
                <a:ea typeface="+mj-ea"/>
                <a:cs typeface="+mj-cs"/>
              </a:rPr>
              <a:t>Anerkennung von beruflichen Vorkenntnissen </a:t>
            </a:r>
          </a:p>
          <a:p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197E85-5A43-1D9D-6C1E-07D2B800D1D4}"/>
              </a:ext>
            </a:extLst>
          </p:cNvPr>
          <p:cNvSpPr txBox="1"/>
          <p:nvPr/>
        </p:nvSpPr>
        <p:spPr>
          <a:xfrm>
            <a:off x="1386266" y="613322"/>
            <a:ext cx="104503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0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R.A.P.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D800104-6A99-043A-F4E8-B05656410EC8}"/>
              </a:ext>
            </a:extLst>
          </p:cNvPr>
          <p:cNvSpPr/>
          <p:nvPr/>
        </p:nvSpPr>
        <p:spPr>
          <a:xfrm>
            <a:off x="7734963" y="3712692"/>
            <a:ext cx="621636" cy="6216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49C4EA0-D4E6-8005-B4B2-71D250947FE4}"/>
              </a:ext>
            </a:extLst>
          </p:cNvPr>
          <p:cNvSpPr/>
          <p:nvPr/>
        </p:nvSpPr>
        <p:spPr>
          <a:xfrm>
            <a:off x="4058756" y="3696365"/>
            <a:ext cx="621636" cy="6216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105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768EB-1937-3D7E-D911-04AA5BD2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>
            <a:extLst>
              <a:ext uri="{FF2B5EF4-FFF2-40B4-BE49-F238E27FC236}">
                <a16:creationId xmlns:a16="http://schemas.microsoft.com/office/drawing/2014/main" id="{9109D915-DE83-9D17-5AFE-C3D9D0C49356}"/>
              </a:ext>
            </a:extLst>
          </p:cNvPr>
          <p:cNvGrpSpPr/>
          <p:nvPr/>
        </p:nvGrpSpPr>
        <p:grpSpPr>
          <a:xfrm>
            <a:off x="9439572" y="972715"/>
            <a:ext cx="2337561" cy="4317517"/>
            <a:chOff x="9439572" y="1460395"/>
            <a:chExt cx="2337561" cy="4317517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0B77691-9929-2F51-CDB5-40B691BF50D9}"/>
                </a:ext>
              </a:extLst>
            </p:cNvPr>
            <p:cNvSpPr txBox="1"/>
            <p:nvPr/>
          </p:nvSpPr>
          <p:spPr>
            <a:xfrm>
              <a:off x="9439572" y="3415727"/>
              <a:ext cx="2337561" cy="236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CH" sz="1600" dirty="0"/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Die Zertifizierungsbescheinigung wird mit den Unterschriften von Hôtel et Gastro formation Valais, den offiziellen Experten und dem SFOP* ausgestellt.</a:t>
              </a:r>
            </a:p>
            <a:p>
              <a:endParaRPr lang="fr-CH" sz="1050" dirty="0">
                <a:latin typeface="Avenir Next LT Pro" panose="020B0504020202020204" pitchFamily="34" charset="0"/>
              </a:endParaRPr>
            </a:p>
            <a:p>
              <a:r>
                <a:rPr lang="fr-CH" sz="900" dirty="0">
                  <a:latin typeface="Avenir Next LT Pro" panose="020B0504020202020204" pitchFamily="34" charset="0"/>
                </a:rPr>
                <a:t>* Amt für Berufsbildung</a:t>
              </a:r>
            </a:p>
          </p:txBody>
        </p:sp>
        <p:grpSp>
          <p:nvGrpSpPr>
            <p:cNvPr id="148" name="Groupe 147">
              <a:extLst>
                <a:ext uri="{FF2B5EF4-FFF2-40B4-BE49-F238E27FC236}">
                  <a16:creationId xmlns:a16="http://schemas.microsoft.com/office/drawing/2014/main" id="{63320B7A-AC29-759C-F46F-3B51AEA61DC5}"/>
                </a:ext>
              </a:extLst>
            </p:cNvPr>
            <p:cNvGrpSpPr/>
            <p:nvPr/>
          </p:nvGrpSpPr>
          <p:grpSpPr>
            <a:xfrm>
              <a:off x="9697198" y="1460395"/>
              <a:ext cx="1625600" cy="1625600"/>
              <a:chOff x="8971447" y="1977160"/>
              <a:chExt cx="1625600" cy="1625600"/>
            </a:xfrm>
          </p:grpSpPr>
          <p:sp>
            <p:nvSpPr>
              <p:cNvPr id="143" name="Ellipse 142">
                <a:extLst>
                  <a:ext uri="{FF2B5EF4-FFF2-40B4-BE49-F238E27FC236}">
                    <a16:creationId xmlns:a16="http://schemas.microsoft.com/office/drawing/2014/main" id="{98D0FACB-E754-0DC3-291D-57CDCF27094C}"/>
                  </a:ext>
                </a:extLst>
              </p:cNvPr>
              <p:cNvSpPr/>
              <p:nvPr/>
            </p:nvSpPr>
            <p:spPr>
              <a:xfrm>
                <a:off x="8971447" y="1977160"/>
                <a:ext cx="1625600" cy="162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E3B4DE3F-101F-B065-CF73-650F696C9967}"/>
                  </a:ext>
                </a:extLst>
              </p:cNvPr>
              <p:cNvGrpSpPr/>
              <p:nvPr/>
            </p:nvGrpSpPr>
            <p:grpSpPr>
              <a:xfrm>
                <a:off x="9254067" y="2508455"/>
                <a:ext cx="1051038" cy="664914"/>
                <a:chOff x="7912074" y="1314450"/>
                <a:chExt cx="774724" cy="495704"/>
              </a:xfrm>
              <a:solidFill>
                <a:schemeClr val="bg1"/>
              </a:solidFill>
            </p:grpSpPr>
            <p:sp>
              <p:nvSpPr>
                <p:cNvPr id="19" name="Forme libre : forme 18">
                  <a:extLst>
                    <a:ext uri="{FF2B5EF4-FFF2-40B4-BE49-F238E27FC236}">
                      <a16:creationId xmlns:a16="http://schemas.microsoft.com/office/drawing/2014/main" id="{E2280756-1135-DC11-EC52-C6B27599972E}"/>
                    </a:ext>
                  </a:extLst>
                </p:cNvPr>
                <p:cNvSpPr/>
                <p:nvPr/>
              </p:nvSpPr>
              <p:spPr>
                <a:xfrm>
                  <a:off x="7912074" y="1314450"/>
                  <a:ext cx="774724" cy="495704"/>
                </a:xfrm>
                <a:custGeom>
                  <a:avLst/>
                  <a:gdLst>
                    <a:gd name="connsiteX0" fmla="*/ 738188 w 774724"/>
                    <a:gd name="connsiteY0" fmla="*/ 257580 h 495704"/>
                    <a:gd name="connsiteX1" fmla="*/ 774724 w 774724"/>
                    <a:gd name="connsiteY1" fmla="*/ 193398 h 495704"/>
                    <a:gd name="connsiteX2" fmla="*/ 666750 w 774724"/>
                    <a:gd name="connsiteY2" fmla="*/ 38505 h 495704"/>
                    <a:gd name="connsiteX3" fmla="*/ 520036 w 774724"/>
                    <a:gd name="connsiteY3" fmla="*/ 38505 h 495704"/>
                    <a:gd name="connsiteX4" fmla="*/ 498941 w 774724"/>
                    <a:gd name="connsiteY4" fmla="*/ 31063 h 495704"/>
                    <a:gd name="connsiteX5" fmla="*/ 475134 w 774724"/>
                    <a:gd name="connsiteY5" fmla="*/ 10464 h 495704"/>
                    <a:gd name="connsiteX6" fmla="*/ 446502 w 774724"/>
                    <a:gd name="connsiteY6" fmla="*/ 8712 h 495704"/>
                    <a:gd name="connsiteX7" fmla="*/ 419632 w 774724"/>
                    <a:gd name="connsiteY7" fmla="*/ 0 h 495704"/>
                    <a:gd name="connsiteX8" fmla="*/ 389876 w 774724"/>
                    <a:gd name="connsiteY8" fmla="*/ 10441 h 495704"/>
                    <a:gd name="connsiteX9" fmla="*/ 336814 w 774724"/>
                    <a:gd name="connsiteY9" fmla="*/ 31598 h 495704"/>
                    <a:gd name="connsiteX10" fmla="*/ 319423 w 774724"/>
                    <a:gd name="connsiteY10" fmla="*/ 38505 h 495704"/>
                    <a:gd name="connsiteX11" fmla="*/ 95250 w 774724"/>
                    <a:gd name="connsiteY11" fmla="*/ 38505 h 495704"/>
                    <a:gd name="connsiteX12" fmla="*/ 0 w 774724"/>
                    <a:gd name="connsiteY12" fmla="*/ 190905 h 495704"/>
                    <a:gd name="connsiteX13" fmla="*/ 94599 w 774724"/>
                    <a:gd name="connsiteY13" fmla="*/ 343253 h 495704"/>
                    <a:gd name="connsiteX14" fmla="*/ 319088 w 774724"/>
                    <a:gd name="connsiteY14" fmla="*/ 343305 h 495704"/>
                    <a:gd name="connsiteX15" fmla="*/ 319088 w 774724"/>
                    <a:gd name="connsiteY15" fmla="*/ 495705 h 495704"/>
                    <a:gd name="connsiteX16" fmla="*/ 414338 w 774724"/>
                    <a:gd name="connsiteY16" fmla="*/ 421886 h 495704"/>
                    <a:gd name="connsiteX17" fmla="*/ 509588 w 774724"/>
                    <a:gd name="connsiteY17" fmla="*/ 495705 h 495704"/>
                    <a:gd name="connsiteX18" fmla="*/ 509588 w 774724"/>
                    <a:gd name="connsiteY18" fmla="*/ 343305 h 495704"/>
                    <a:gd name="connsiteX19" fmla="*/ 733425 w 774724"/>
                    <a:gd name="connsiteY19" fmla="*/ 343305 h 495704"/>
                    <a:gd name="connsiteX20" fmla="*/ 742950 w 774724"/>
                    <a:gd name="connsiteY20" fmla="*/ 333780 h 495704"/>
                    <a:gd name="connsiteX21" fmla="*/ 733425 w 774724"/>
                    <a:gd name="connsiteY21" fmla="*/ 324255 h 495704"/>
                    <a:gd name="connsiteX22" fmla="*/ 671513 w 774724"/>
                    <a:gd name="connsiteY22" fmla="*/ 267105 h 495704"/>
                    <a:gd name="connsiteX23" fmla="*/ 671513 w 774724"/>
                    <a:gd name="connsiteY23" fmla="*/ 257580 h 495704"/>
                    <a:gd name="connsiteX24" fmla="*/ 349568 w 774724"/>
                    <a:gd name="connsiteY24" fmla="*/ 49639 h 495704"/>
                    <a:gd name="connsiteX25" fmla="*/ 351854 w 774724"/>
                    <a:gd name="connsiteY25" fmla="*/ 44086 h 495704"/>
                    <a:gd name="connsiteX26" fmla="*/ 366102 w 774724"/>
                    <a:gd name="connsiteY26" fmla="*/ 29998 h 495704"/>
                    <a:gd name="connsiteX27" fmla="*/ 388450 w 774724"/>
                    <a:gd name="connsiteY27" fmla="*/ 30087 h 495704"/>
                    <a:gd name="connsiteX28" fmla="*/ 394575 w 774724"/>
                    <a:gd name="connsiteY28" fmla="*/ 32668 h 495704"/>
                    <a:gd name="connsiteX29" fmla="*/ 399109 w 774724"/>
                    <a:gd name="connsiteY29" fmla="*/ 27810 h 495704"/>
                    <a:gd name="connsiteX30" fmla="*/ 438483 w 774724"/>
                    <a:gd name="connsiteY30" fmla="*/ 26578 h 495704"/>
                    <a:gd name="connsiteX31" fmla="*/ 442912 w 774724"/>
                    <a:gd name="connsiteY31" fmla="*/ 30373 h 495704"/>
                    <a:gd name="connsiteX32" fmla="*/ 448307 w 774724"/>
                    <a:gd name="connsiteY32" fmla="*/ 28155 h 495704"/>
                    <a:gd name="connsiteX33" fmla="*/ 468291 w 774724"/>
                    <a:gd name="connsiteY33" fmla="*/ 28250 h 495704"/>
                    <a:gd name="connsiteX34" fmla="*/ 483858 w 774724"/>
                    <a:gd name="connsiteY34" fmla="*/ 43757 h 495704"/>
                    <a:gd name="connsiteX35" fmla="*/ 486271 w 774724"/>
                    <a:gd name="connsiteY35" fmla="*/ 50310 h 495704"/>
                    <a:gd name="connsiteX36" fmla="*/ 493252 w 774724"/>
                    <a:gd name="connsiteY36" fmla="*/ 49980 h 495704"/>
                    <a:gd name="connsiteX37" fmla="*/ 514046 w 774724"/>
                    <a:gd name="connsiteY37" fmla="*/ 57998 h 495704"/>
                    <a:gd name="connsiteX38" fmla="*/ 522074 w 774724"/>
                    <a:gd name="connsiteY38" fmla="*/ 76345 h 495704"/>
                    <a:gd name="connsiteX39" fmla="*/ 522409 w 774724"/>
                    <a:gd name="connsiteY39" fmla="*/ 82336 h 495704"/>
                    <a:gd name="connsiteX40" fmla="*/ 527957 w 774724"/>
                    <a:gd name="connsiteY40" fmla="*/ 84622 h 495704"/>
                    <a:gd name="connsiteX41" fmla="*/ 542045 w 774724"/>
                    <a:gd name="connsiteY41" fmla="*/ 98868 h 495704"/>
                    <a:gd name="connsiteX42" fmla="*/ 541950 w 774724"/>
                    <a:gd name="connsiteY42" fmla="*/ 121215 h 495704"/>
                    <a:gd name="connsiteX43" fmla="*/ 539378 w 774724"/>
                    <a:gd name="connsiteY43" fmla="*/ 127336 h 495704"/>
                    <a:gd name="connsiteX44" fmla="*/ 544236 w 774724"/>
                    <a:gd name="connsiteY44" fmla="*/ 131870 h 495704"/>
                    <a:gd name="connsiteX45" fmla="*/ 552982 w 774724"/>
                    <a:gd name="connsiteY45" fmla="*/ 152400 h 495704"/>
                    <a:gd name="connsiteX46" fmla="*/ 545690 w 774724"/>
                    <a:gd name="connsiteY46" fmla="*/ 170980 h 495704"/>
                    <a:gd name="connsiteX47" fmla="*/ 541570 w 774724"/>
                    <a:gd name="connsiteY47" fmla="*/ 175445 h 495704"/>
                    <a:gd name="connsiteX48" fmla="*/ 543880 w 774724"/>
                    <a:gd name="connsiteY48" fmla="*/ 181065 h 495704"/>
                    <a:gd name="connsiteX49" fmla="*/ 543785 w 774724"/>
                    <a:gd name="connsiteY49" fmla="*/ 201049 h 495704"/>
                    <a:gd name="connsiteX50" fmla="*/ 528288 w 774724"/>
                    <a:gd name="connsiteY50" fmla="*/ 216611 h 495704"/>
                    <a:gd name="connsiteX51" fmla="*/ 521731 w 774724"/>
                    <a:gd name="connsiteY51" fmla="*/ 219025 h 495704"/>
                    <a:gd name="connsiteX52" fmla="*/ 522060 w 774724"/>
                    <a:gd name="connsiteY52" fmla="*/ 226001 h 495704"/>
                    <a:gd name="connsiteX53" fmla="*/ 514038 w 774724"/>
                    <a:gd name="connsiteY53" fmla="*/ 246804 h 495704"/>
                    <a:gd name="connsiteX54" fmla="*/ 495699 w 774724"/>
                    <a:gd name="connsiteY54" fmla="*/ 254827 h 495704"/>
                    <a:gd name="connsiteX55" fmla="*/ 489704 w 774724"/>
                    <a:gd name="connsiteY55" fmla="*/ 255158 h 495704"/>
                    <a:gd name="connsiteX56" fmla="*/ 487418 w 774724"/>
                    <a:gd name="connsiteY56" fmla="*/ 260711 h 495704"/>
                    <a:gd name="connsiteX57" fmla="*/ 473172 w 774724"/>
                    <a:gd name="connsiteY57" fmla="*/ 274798 h 495704"/>
                    <a:gd name="connsiteX58" fmla="*/ 450825 w 774724"/>
                    <a:gd name="connsiteY58" fmla="*/ 274710 h 495704"/>
                    <a:gd name="connsiteX59" fmla="*/ 444700 w 774724"/>
                    <a:gd name="connsiteY59" fmla="*/ 272128 h 495704"/>
                    <a:gd name="connsiteX60" fmla="*/ 440166 w 774724"/>
                    <a:gd name="connsiteY60" fmla="*/ 276986 h 495704"/>
                    <a:gd name="connsiteX61" fmla="*/ 400786 w 774724"/>
                    <a:gd name="connsiteY61" fmla="*/ 278219 h 495704"/>
                    <a:gd name="connsiteX62" fmla="*/ 396359 w 774724"/>
                    <a:gd name="connsiteY62" fmla="*/ 274423 h 495704"/>
                    <a:gd name="connsiteX63" fmla="*/ 390963 w 774724"/>
                    <a:gd name="connsiteY63" fmla="*/ 276641 h 495704"/>
                    <a:gd name="connsiteX64" fmla="*/ 370979 w 774724"/>
                    <a:gd name="connsiteY64" fmla="*/ 276546 h 495704"/>
                    <a:gd name="connsiteX65" fmla="*/ 355417 w 774724"/>
                    <a:gd name="connsiteY65" fmla="*/ 261039 h 495704"/>
                    <a:gd name="connsiteX66" fmla="*/ 353003 w 774724"/>
                    <a:gd name="connsiteY66" fmla="*/ 254487 h 495704"/>
                    <a:gd name="connsiteX67" fmla="*/ 346022 w 774724"/>
                    <a:gd name="connsiteY67" fmla="*/ 254817 h 495704"/>
                    <a:gd name="connsiteX68" fmla="*/ 325228 w 774724"/>
                    <a:gd name="connsiteY68" fmla="*/ 246798 h 495704"/>
                    <a:gd name="connsiteX69" fmla="*/ 317201 w 774724"/>
                    <a:gd name="connsiteY69" fmla="*/ 228451 h 495704"/>
                    <a:gd name="connsiteX70" fmla="*/ 316866 w 774724"/>
                    <a:gd name="connsiteY70" fmla="*/ 222456 h 495704"/>
                    <a:gd name="connsiteX71" fmla="*/ 311317 w 774724"/>
                    <a:gd name="connsiteY71" fmla="*/ 220170 h 495704"/>
                    <a:gd name="connsiteX72" fmla="*/ 297230 w 774724"/>
                    <a:gd name="connsiteY72" fmla="*/ 205925 h 495704"/>
                    <a:gd name="connsiteX73" fmla="*/ 297318 w 774724"/>
                    <a:gd name="connsiteY73" fmla="*/ 183582 h 495704"/>
                    <a:gd name="connsiteX74" fmla="*/ 299899 w 774724"/>
                    <a:gd name="connsiteY74" fmla="*/ 177457 h 495704"/>
                    <a:gd name="connsiteX75" fmla="*/ 295042 w 774724"/>
                    <a:gd name="connsiteY75" fmla="*/ 172923 h 495704"/>
                    <a:gd name="connsiteX76" fmla="*/ 286282 w 774724"/>
                    <a:gd name="connsiteY76" fmla="*/ 152400 h 495704"/>
                    <a:gd name="connsiteX77" fmla="*/ 293812 w 774724"/>
                    <a:gd name="connsiteY77" fmla="*/ 133560 h 495704"/>
                    <a:gd name="connsiteX78" fmla="*/ 297608 w 774724"/>
                    <a:gd name="connsiteY78" fmla="*/ 129127 h 495704"/>
                    <a:gd name="connsiteX79" fmla="*/ 295389 w 774724"/>
                    <a:gd name="connsiteY79" fmla="*/ 123732 h 495704"/>
                    <a:gd name="connsiteX80" fmla="*/ 295485 w 774724"/>
                    <a:gd name="connsiteY80" fmla="*/ 103747 h 495704"/>
                    <a:gd name="connsiteX81" fmla="*/ 310982 w 774724"/>
                    <a:gd name="connsiteY81" fmla="*/ 88185 h 495704"/>
                    <a:gd name="connsiteX82" fmla="*/ 317540 w 774724"/>
                    <a:gd name="connsiteY82" fmla="*/ 85772 h 495704"/>
                    <a:gd name="connsiteX83" fmla="*/ 317209 w 774724"/>
                    <a:gd name="connsiteY83" fmla="*/ 78796 h 495704"/>
                    <a:gd name="connsiteX84" fmla="*/ 325232 w 774724"/>
                    <a:gd name="connsiteY84" fmla="*/ 57992 h 495704"/>
                    <a:gd name="connsiteX85" fmla="*/ 343571 w 774724"/>
                    <a:gd name="connsiteY85" fmla="*/ 49969 h 495704"/>
                    <a:gd name="connsiteX86" fmla="*/ 302500 w 774724"/>
                    <a:gd name="connsiteY86" fmla="*/ 57555 h 495704"/>
                    <a:gd name="connsiteX87" fmla="*/ 298300 w 774724"/>
                    <a:gd name="connsiteY87" fmla="*/ 73093 h 495704"/>
                    <a:gd name="connsiteX88" fmla="*/ 277706 w 774724"/>
                    <a:gd name="connsiteY88" fmla="*/ 96905 h 495704"/>
                    <a:gd name="connsiteX89" fmla="*/ 275954 w 774724"/>
                    <a:gd name="connsiteY89" fmla="*/ 125527 h 495704"/>
                    <a:gd name="connsiteX90" fmla="*/ 267232 w 774724"/>
                    <a:gd name="connsiteY90" fmla="*/ 152400 h 495704"/>
                    <a:gd name="connsiteX91" fmla="*/ 277674 w 774724"/>
                    <a:gd name="connsiteY91" fmla="*/ 182161 h 495704"/>
                    <a:gd name="connsiteX92" fmla="*/ 279841 w 774724"/>
                    <a:gd name="connsiteY92" fmla="*/ 213712 h 495704"/>
                    <a:gd name="connsiteX93" fmla="*/ 298835 w 774724"/>
                    <a:gd name="connsiteY93" fmla="*/ 235218 h 495704"/>
                    <a:gd name="connsiteX94" fmla="*/ 299675 w 774724"/>
                    <a:gd name="connsiteY94" fmla="*/ 238530 h 495704"/>
                    <a:gd name="connsiteX95" fmla="*/ 167982 w 774724"/>
                    <a:gd name="connsiteY95" fmla="*/ 238530 h 495704"/>
                    <a:gd name="connsiteX96" fmla="*/ 185738 w 774724"/>
                    <a:gd name="connsiteY96" fmla="*/ 181380 h 495704"/>
                    <a:gd name="connsiteX97" fmla="*/ 142958 w 774724"/>
                    <a:gd name="connsiteY97" fmla="*/ 57555 h 495704"/>
                    <a:gd name="connsiteX98" fmla="*/ 95253 w 774724"/>
                    <a:gd name="connsiteY98" fmla="*/ 324255 h 495704"/>
                    <a:gd name="connsiteX99" fmla="*/ 19053 w 774724"/>
                    <a:gd name="connsiteY99" fmla="*/ 190905 h 495704"/>
                    <a:gd name="connsiteX100" fmla="*/ 95253 w 774724"/>
                    <a:gd name="connsiteY100" fmla="*/ 57555 h 495704"/>
                    <a:gd name="connsiteX101" fmla="*/ 166690 w 774724"/>
                    <a:gd name="connsiteY101" fmla="*/ 181366 h 495704"/>
                    <a:gd name="connsiteX102" fmla="*/ 128590 w 774724"/>
                    <a:gd name="connsiteY102" fmla="*/ 238530 h 495704"/>
                    <a:gd name="connsiteX103" fmla="*/ 90490 w 774724"/>
                    <a:gd name="connsiteY103" fmla="*/ 176617 h 495704"/>
                    <a:gd name="connsiteX104" fmla="*/ 92713 w 774724"/>
                    <a:gd name="connsiteY104" fmla="*/ 156014 h 495704"/>
                    <a:gd name="connsiteX105" fmla="*/ 85491 w 774724"/>
                    <a:gd name="connsiteY105" fmla="*/ 144642 h 495704"/>
                    <a:gd name="connsiteX106" fmla="*/ 74119 w 774724"/>
                    <a:gd name="connsiteY106" fmla="*/ 151865 h 495704"/>
                    <a:gd name="connsiteX107" fmla="*/ 71440 w 774724"/>
                    <a:gd name="connsiteY107" fmla="*/ 176617 h 495704"/>
                    <a:gd name="connsiteX108" fmla="*/ 128590 w 774724"/>
                    <a:gd name="connsiteY108" fmla="*/ 257580 h 495704"/>
                    <a:gd name="connsiteX109" fmla="*/ 309456 w 774724"/>
                    <a:gd name="connsiteY109" fmla="*/ 257580 h 495704"/>
                    <a:gd name="connsiteX110" fmla="*/ 311762 w 774724"/>
                    <a:gd name="connsiteY110" fmla="*/ 260277 h 495704"/>
                    <a:gd name="connsiteX111" fmla="*/ 319088 w 774724"/>
                    <a:gd name="connsiteY111" fmla="*/ 266208 h 495704"/>
                    <a:gd name="connsiteX112" fmla="*/ 319088 w 774724"/>
                    <a:gd name="connsiteY112" fmla="*/ 324255 h 495704"/>
                    <a:gd name="connsiteX113" fmla="*/ 426009 w 774724"/>
                    <a:gd name="connsiteY113" fmla="*/ 406831 h 495704"/>
                    <a:gd name="connsiteX114" fmla="*/ 414340 w 774724"/>
                    <a:gd name="connsiteY114" fmla="*/ 397782 h 495704"/>
                    <a:gd name="connsiteX115" fmla="*/ 402671 w 774724"/>
                    <a:gd name="connsiteY115" fmla="*/ 406831 h 495704"/>
                    <a:gd name="connsiteX116" fmla="*/ 338140 w 774724"/>
                    <a:gd name="connsiteY116" fmla="*/ 456837 h 495704"/>
                    <a:gd name="connsiteX117" fmla="*/ 338140 w 774724"/>
                    <a:gd name="connsiteY117" fmla="*/ 273355 h 495704"/>
                    <a:gd name="connsiteX118" fmla="*/ 340331 w 774724"/>
                    <a:gd name="connsiteY118" fmla="*/ 273736 h 495704"/>
                    <a:gd name="connsiteX119" fmla="*/ 364139 w 774724"/>
                    <a:gd name="connsiteY119" fmla="*/ 294335 h 495704"/>
                    <a:gd name="connsiteX120" fmla="*/ 392765 w 774724"/>
                    <a:gd name="connsiteY120" fmla="*/ 296088 h 495704"/>
                    <a:gd name="connsiteX121" fmla="*/ 419632 w 774724"/>
                    <a:gd name="connsiteY121" fmla="*/ 304800 h 495704"/>
                    <a:gd name="connsiteX122" fmla="*/ 449393 w 774724"/>
                    <a:gd name="connsiteY122" fmla="*/ 294359 h 495704"/>
                    <a:gd name="connsiteX123" fmla="*/ 480945 w 774724"/>
                    <a:gd name="connsiteY123" fmla="*/ 292197 h 495704"/>
                    <a:gd name="connsiteX124" fmla="*/ 490536 w 774724"/>
                    <a:gd name="connsiteY124" fmla="*/ 286394 h 495704"/>
                    <a:gd name="connsiteX125" fmla="*/ 490536 w 774724"/>
                    <a:gd name="connsiteY125" fmla="*/ 456841 h 495704"/>
                    <a:gd name="connsiteX126" fmla="*/ 680055 w 774724"/>
                    <a:gd name="connsiteY126" fmla="*/ 324255 h 495704"/>
                    <a:gd name="connsiteX127" fmla="*/ 509588 w 774724"/>
                    <a:gd name="connsiteY127" fmla="*/ 324255 h 495704"/>
                    <a:gd name="connsiteX128" fmla="*/ 509588 w 774724"/>
                    <a:gd name="connsiteY128" fmla="*/ 271367 h 495704"/>
                    <a:gd name="connsiteX129" fmla="*/ 527512 w 774724"/>
                    <a:gd name="connsiteY129" fmla="*/ 260274 h 495704"/>
                    <a:gd name="connsiteX130" fmla="*/ 529798 w 774724"/>
                    <a:gd name="connsiteY130" fmla="*/ 257576 h 495704"/>
                    <a:gd name="connsiteX131" fmla="*/ 652463 w 774724"/>
                    <a:gd name="connsiteY131" fmla="*/ 257576 h 495704"/>
                    <a:gd name="connsiteX132" fmla="*/ 652463 w 774724"/>
                    <a:gd name="connsiteY132" fmla="*/ 267101 h 495704"/>
                    <a:gd name="connsiteX133" fmla="*/ 680052 w 774724"/>
                    <a:gd name="connsiteY133" fmla="*/ 324255 h 495704"/>
                    <a:gd name="connsiteX134" fmla="*/ 539789 w 774724"/>
                    <a:gd name="connsiteY134" fmla="*/ 238530 h 495704"/>
                    <a:gd name="connsiteX135" fmla="*/ 540979 w 774724"/>
                    <a:gd name="connsiteY135" fmla="*/ 231707 h 495704"/>
                    <a:gd name="connsiteX136" fmla="*/ 561573 w 774724"/>
                    <a:gd name="connsiteY136" fmla="*/ 207895 h 495704"/>
                    <a:gd name="connsiteX137" fmla="*/ 563359 w 774724"/>
                    <a:gd name="connsiteY137" fmla="*/ 179403 h 495704"/>
                    <a:gd name="connsiteX138" fmla="*/ 572032 w 774724"/>
                    <a:gd name="connsiteY138" fmla="*/ 152400 h 495704"/>
                    <a:gd name="connsiteX139" fmla="*/ 561596 w 774724"/>
                    <a:gd name="connsiteY139" fmla="*/ 122639 h 495704"/>
                    <a:gd name="connsiteX140" fmla="*/ 540434 w 774724"/>
                    <a:gd name="connsiteY140" fmla="*/ 69585 h 495704"/>
                    <a:gd name="connsiteX141" fmla="*/ 536538 w 774724"/>
                    <a:gd name="connsiteY141" fmla="*/ 57558 h 495704"/>
                    <a:gd name="connsiteX142" fmla="*/ 666744 w 774724"/>
                    <a:gd name="connsiteY142" fmla="*/ 57558 h 495704"/>
                    <a:gd name="connsiteX143" fmla="*/ 755674 w 774724"/>
                    <a:gd name="connsiteY143" fmla="*/ 193398 h 495704"/>
                    <a:gd name="connsiteX144" fmla="*/ 738188 w 774724"/>
                    <a:gd name="connsiteY144" fmla="*/ 238530 h 495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774724" h="495704">
                      <a:moveTo>
                        <a:pt x="738188" y="257580"/>
                      </a:moveTo>
                      <a:cubicBezTo>
                        <a:pt x="761065" y="257580"/>
                        <a:pt x="774724" y="233585"/>
                        <a:pt x="774724" y="193398"/>
                      </a:cubicBezTo>
                      <a:cubicBezTo>
                        <a:pt x="774724" y="130932"/>
                        <a:pt x="740406" y="38505"/>
                        <a:pt x="666750" y="38505"/>
                      </a:cubicBezTo>
                      <a:lnTo>
                        <a:pt x="520036" y="38505"/>
                      </a:lnTo>
                      <a:cubicBezTo>
                        <a:pt x="513750" y="34276"/>
                        <a:pt x="506490" y="31714"/>
                        <a:pt x="498941" y="31063"/>
                      </a:cubicBezTo>
                      <a:cubicBezTo>
                        <a:pt x="493692" y="21597"/>
                        <a:pt x="485257" y="14298"/>
                        <a:pt x="475134" y="10464"/>
                      </a:cubicBezTo>
                      <a:cubicBezTo>
                        <a:pt x="466008" y="6900"/>
                        <a:pt x="455995" y="6287"/>
                        <a:pt x="446502" y="8712"/>
                      </a:cubicBezTo>
                      <a:cubicBezTo>
                        <a:pt x="438682" y="3059"/>
                        <a:pt x="429281" y="11"/>
                        <a:pt x="419632" y="0"/>
                      </a:cubicBezTo>
                      <a:cubicBezTo>
                        <a:pt x="408814" y="-12"/>
                        <a:pt x="398315" y="3672"/>
                        <a:pt x="389876" y="10441"/>
                      </a:cubicBezTo>
                      <a:cubicBezTo>
                        <a:pt x="369439" y="4663"/>
                        <a:pt x="347669" y="13343"/>
                        <a:pt x="336814" y="31598"/>
                      </a:cubicBezTo>
                      <a:cubicBezTo>
                        <a:pt x="330614" y="32714"/>
                        <a:pt x="324700" y="35063"/>
                        <a:pt x="319423" y="38505"/>
                      </a:cubicBezTo>
                      <a:lnTo>
                        <a:pt x="95250" y="38505"/>
                      </a:lnTo>
                      <a:cubicBezTo>
                        <a:pt x="41839" y="38505"/>
                        <a:pt x="0" y="105445"/>
                        <a:pt x="0" y="190905"/>
                      </a:cubicBezTo>
                      <a:cubicBezTo>
                        <a:pt x="0" y="276013"/>
                        <a:pt x="41504" y="342706"/>
                        <a:pt x="94599" y="343253"/>
                      </a:cubicBezTo>
                      <a:lnTo>
                        <a:pt x="319088" y="343305"/>
                      </a:lnTo>
                      <a:lnTo>
                        <a:pt x="319088" y="495705"/>
                      </a:lnTo>
                      <a:lnTo>
                        <a:pt x="414338" y="421886"/>
                      </a:lnTo>
                      <a:lnTo>
                        <a:pt x="509588" y="495705"/>
                      </a:lnTo>
                      <a:lnTo>
                        <a:pt x="509588" y="343305"/>
                      </a:lnTo>
                      <a:lnTo>
                        <a:pt x="733425" y="343305"/>
                      </a:lnTo>
                      <a:cubicBezTo>
                        <a:pt x="738686" y="343305"/>
                        <a:pt x="742950" y="339041"/>
                        <a:pt x="742950" y="333780"/>
                      </a:cubicBezTo>
                      <a:cubicBezTo>
                        <a:pt x="742950" y="328519"/>
                        <a:pt x="738686" y="324255"/>
                        <a:pt x="733425" y="324255"/>
                      </a:cubicBezTo>
                      <a:cubicBezTo>
                        <a:pt x="700580" y="325479"/>
                        <a:pt x="672916" y="299942"/>
                        <a:pt x="671513" y="267105"/>
                      </a:cubicBezTo>
                      <a:lnTo>
                        <a:pt x="671513" y="257580"/>
                      </a:lnTo>
                      <a:close/>
                      <a:moveTo>
                        <a:pt x="349568" y="49639"/>
                      </a:moveTo>
                      <a:lnTo>
                        <a:pt x="351854" y="44086"/>
                      </a:lnTo>
                      <a:cubicBezTo>
                        <a:pt x="354606" y="37727"/>
                        <a:pt x="359712" y="32678"/>
                        <a:pt x="366102" y="29998"/>
                      </a:cubicBezTo>
                      <a:cubicBezTo>
                        <a:pt x="373234" y="26894"/>
                        <a:pt x="381342" y="26926"/>
                        <a:pt x="388450" y="30087"/>
                      </a:cubicBezTo>
                      <a:lnTo>
                        <a:pt x="394575" y="32668"/>
                      </a:lnTo>
                      <a:lnTo>
                        <a:pt x="399109" y="27810"/>
                      </a:lnTo>
                      <a:cubicBezTo>
                        <a:pt x="409709" y="16748"/>
                        <a:pt x="427212" y="16200"/>
                        <a:pt x="438483" y="26578"/>
                      </a:cubicBezTo>
                      <a:lnTo>
                        <a:pt x="442912" y="30373"/>
                      </a:lnTo>
                      <a:lnTo>
                        <a:pt x="448307" y="28155"/>
                      </a:lnTo>
                      <a:cubicBezTo>
                        <a:pt x="454736" y="25637"/>
                        <a:pt x="461885" y="25671"/>
                        <a:pt x="468291" y="28250"/>
                      </a:cubicBezTo>
                      <a:cubicBezTo>
                        <a:pt x="475502" y="30887"/>
                        <a:pt x="481194" y="36556"/>
                        <a:pt x="483858" y="43757"/>
                      </a:cubicBezTo>
                      <a:lnTo>
                        <a:pt x="486271" y="50310"/>
                      </a:lnTo>
                      <a:lnTo>
                        <a:pt x="493252" y="49980"/>
                      </a:lnTo>
                      <a:cubicBezTo>
                        <a:pt x="501031" y="49425"/>
                        <a:pt x="508653" y="52364"/>
                        <a:pt x="514046" y="57998"/>
                      </a:cubicBezTo>
                      <a:cubicBezTo>
                        <a:pt x="518910" y="62903"/>
                        <a:pt x="521771" y="69444"/>
                        <a:pt x="522074" y="76345"/>
                      </a:cubicBezTo>
                      <a:lnTo>
                        <a:pt x="522409" y="82336"/>
                      </a:lnTo>
                      <a:lnTo>
                        <a:pt x="527957" y="84622"/>
                      </a:lnTo>
                      <a:cubicBezTo>
                        <a:pt x="534315" y="87375"/>
                        <a:pt x="539364" y="92479"/>
                        <a:pt x="542045" y="98868"/>
                      </a:cubicBezTo>
                      <a:cubicBezTo>
                        <a:pt x="545147" y="106001"/>
                        <a:pt x="545113" y="114109"/>
                        <a:pt x="541950" y="121215"/>
                      </a:cubicBezTo>
                      <a:lnTo>
                        <a:pt x="539378" y="127336"/>
                      </a:lnTo>
                      <a:lnTo>
                        <a:pt x="544236" y="131870"/>
                      </a:lnTo>
                      <a:cubicBezTo>
                        <a:pt x="549897" y="137187"/>
                        <a:pt x="553070" y="144633"/>
                        <a:pt x="552982" y="152400"/>
                      </a:cubicBezTo>
                      <a:cubicBezTo>
                        <a:pt x="552981" y="159291"/>
                        <a:pt x="550375" y="165927"/>
                        <a:pt x="545690" y="170980"/>
                      </a:cubicBezTo>
                      <a:lnTo>
                        <a:pt x="541570" y="175445"/>
                      </a:lnTo>
                      <a:lnTo>
                        <a:pt x="543880" y="181065"/>
                      </a:lnTo>
                      <a:cubicBezTo>
                        <a:pt x="546394" y="187495"/>
                        <a:pt x="546360" y="194642"/>
                        <a:pt x="543785" y="201049"/>
                      </a:cubicBezTo>
                      <a:cubicBezTo>
                        <a:pt x="541155" y="208260"/>
                        <a:pt x="535488" y="213951"/>
                        <a:pt x="528288" y="216611"/>
                      </a:cubicBezTo>
                      <a:lnTo>
                        <a:pt x="521731" y="219025"/>
                      </a:lnTo>
                      <a:lnTo>
                        <a:pt x="522060" y="226001"/>
                      </a:lnTo>
                      <a:cubicBezTo>
                        <a:pt x="522568" y="233777"/>
                        <a:pt x="519635" y="241383"/>
                        <a:pt x="514038" y="246804"/>
                      </a:cubicBezTo>
                      <a:cubicBezTo>
                        <a:pt x="509122" y="251647"/>
                        <a:pt x="502591" y="254503"/>
                        <a:pt x="495699" y="254827"/>
                      </a:cubicBezTo>
                      <a:lnTo>
                        <a:pt x="489704" y="255158"/>
                      </a:lnTo>
                      <a:lnTo>
                        <a:pt x="487418" y="260711"/>
                      </a:lnTo>
                      <a:cubicBezTo>
                        <a:pt x="484666" y="267070"/>
                        <a:pt x="479562" y="272118"/>
                        <a:pt x="473172" y="274798"/>
                      </a:cubicBezTo>
                      <a:cubicBezTo>
                        <a:pt x="466041" y="277904"/>
                        <a:pt x="457932" y="277873"/>
                        <a:pt x="450825" y="274710"/>
                      </a:cubicBezTo>
                      <a:lnTo>
                        <a:pt x="444700" y="272128"/>
                      </a:lnTo>
                      <a:lnTo>
                        <a:pt x="440166" y="276986"/>
                      </a:lnTo>
                      <a:cubicBezTo>
                        <a:pt x="429564" y="288050"/>
                        <a:pt x="412059" y="288598"/>
                        <a:pt x="400786" y="278219"/>
                      </a:cubicBezTo>
                      <a:lnTo>
                        <a:pt x="396359" y="274423"/>
                      </a:lnTo>
                      <a:lnTo>
                        <a:pt x="390963" y="276641"/>
                      </a:lnTo>
                      <a:cubicBezTo>
                        <a:pt x="384533" y="279160"/>
                        <a:pt x="377384" y="279125"/>
                        <a:pt x="370979" y="276546"/>
                      </a:cubicBezTo>
                      <a:cubicBezTo>
                        <a:pt x="363768" y="273910"/>
                        <a:pt x="358079" y="268240"/>
                        <a:pt x="355417" y="261039"/>
                      </a:cubicBezTo>
                      <a:lnTo>
                        <a:pt x="353003" y="254487"/>
                      </a:lnTo>
                      <a:lnTo>
                        <a:pt x="346022" y="254817"/>
                      </a:lnTo>
                      <a:cubicBezTo>
                        <a:pt x="338248" y="255337"/>
                        <a:pt x="330640" y="252403"/>
                        <a:pt x="325228" y="246798"/>
                      </a:cubicBezTo>
                      <a:cubicBezTo>
                        <a:pt x="320365" y="241893"/>
                        <a:pt x="317503" y="235352"/>
                        <a:pt x="317201" y="228451"/>
                      </a:cubicBezTo>
                      <a:lnTo>
                        <a:pt x="316866" y="222456"/>
                      </a:lnTo>
                      <a:lnTo>
                        <a:pt x="311317" y="220170"/>
                      </a:lnTo>
                      <a:cubicBezTo>
                        <a:pt x="304959" y="217417"/>
                        <a:pt x="299912" y="212313"/>
                        <a:pt x="297230" y="205925"/>
                      </a:cubicBezTo>
                      <a:cubicBezTo>
                        <a:pt x="294123" y="198794"/>
                        <a:pt x="294155" y="190688"/>
                        <a:pt x="297318" y="183582"/>
                      </a:cubicBezTo>
                      <a:lnTo>
                        <a:pt x="299899" y="177457"/>
                      </a:lnTo>
                      <a:lnTo>
                        <a:pt x="295042" y="172923"/>
                      </a:lnTo>
                      <a:cubicBezTo>
                        <a:pt x="289378" y="167610"/>
                        <a:pt x="286201" y="160166"/>
                        <a:pt x="286282" y="152400"/>
                      </a:cubicBezTo>
                      <a:cubicBezTo>
                        <a:pt x="286405" y="145411"/>
                        <a:pt x="289084" y="138708"/>
                        <a:pt x="293812" y="133560"/>
                      </a:cubicBezTo>
                      <a:lnTo>
                        <a:pt x="297608" y="129127"/>
                      </a:lnTo>
                      <a:lnTo>
                        <a:pt x="295389" y="123732"/>
                      </a:lnTo>
                      <a:cubicBezTo>
                        <a:pt x="292876" y="117301"/>
                        <a:pt x="292910" y="110154"/>
                        <a:pt x="295485" y="103747"/>
                      </a:cubicBezTo>
                      <a:cubicBezTo>
                        <a:pt x="298114" y="96536"/>
                        <a:pt x="303782" y="90846"/>
                        <a:pt x="310982" y="88185"/>
                      </a:cubicBezTo>
                      <a:lnTo>
                        <a:pt x="317540" y="85772"/>
                      </a:lnTo>
                      <a:lnTo>
                        <a:pt x="317209" y="78796"/>
                      </a:lnTo>
                      <a:cubicBezTo>
                        <a:pt x="316702" y="71019"/>
                        <a:pt x="319635" y="63414"/>
                        <a:pt x="325232" y="57992"/>
                      </a:cubicBezTo>
                      <a:cubicBezTo>
                        <a:pt x="330148" y="53150"/>
                        <a:pt x="336678" y="50293"/>
                        <a:pt x="343571" y="49969"/>
                      </a:cubicBezTo>
                      <a:close/>
                      <a:moveTo>
                        <a:pt x="302500" y="57555"/>
                      </a:moveTo>
                      <a:cubicBezTo>
                        <a:pt x="300177" y="62439"/>
                        <a:pt x="298754" y="67703"/>
                        <a:pt x="298300" y="73093"/>
                      </a:cubicBezTo>
                      <a:cubicBezTo>
                        <a:pt x="288833" y="78342"/>
                        <a:pt x="281535" y="86780"/>
                        <a:pt x="277706" y="96905"/>
                      </a:cubicBezTo>
                      <a:cubicBezTo>
                        <a:pt x="274145" y="106029"/>
                        <a:pt x="273531" y="116038"/>
                        <a:pt x="275954" y="125527"/>
                      </a:cubicBezTo>
                      <a:cubicBezTo>
                        <a:pt x="270298" y="133347"/>
                        <a:pt x="267247" y="142749"/>
                        <a:pt x="267232" y="152400"/>
                      </a:cubicBezTo>
                      <a:cubicBezTo>
                        <a:pt x="267220" y="163220"/>
                        <a:pt x="270904" y="173720"/>
                        <a:pt x="277674" y="182161"/>
                      </a:cubicBezTo>
                      <a:cubicBezTo>
                        <a:pt x="274636" y="192603"/>
                        <a:pt x="275404" y="203784"/>
                        <a:pt x="279841" y="213712"/>
                      </a:cubicBezTo>
                      <a:cubicBezTo>
                        <a:pt x="283741" y="222708"/>
                        <a:pt x="290391" y="230236"/>
                        <a:pt x="298835" y="235218"/>
                      </a:cubicBezTo>
                      <a:cubicBezTo>
                        <a:pt x="299033" y="236349"/>
                        <a:pt x="299398" y="237423"/>
                        <a:pt x="299675" y="238530"/>
                      </a:cubicBezTo>
                      <a:lnTo>
                        <a:pt x="167982" y="238530"/>
                      </a:lnTo>
                      <a:cubicBezTo>
                        <a:pt x="179722" y="221801"/>
                        <a:pt x="185932" y="201817"/>
                        <a:pt x="185738" y="181380"/>
                      </a:cubicBezTo>
                      <a:cubicBezTo>
                        <a:pt x="185738" y="125744"/>
                        <a:pt x="169395" y="81340"/>
                        <a:pt x="142958" y="57555"/>
                      </a:cubicBezTo>
                      <a:close/>
                      <a:moveTo>
                        <a:pt x="95253" y="324255"/>
                      </a:moveTo>
                      <a:cubicBezTo>
                        <a:pt x="53948" y="324255"/>
                        <a:pt x="19053" y="263188"/>
                        <a:pt x="19053" y="190905"/>
                      </a:cubicBezTo>
                      <a:cubicBezTo>
                        <a:pt x="19053" y="118622"/>
                        <a:pt x="53948" y="57555"/>
                        <a:pt x="95253" y="57555"/>
                      </a:cubicBezTo>
                      <a:cubicBezTo>
                        <a:pt x="137315" y="57555"/>
                        <a:pt x="166690" y="108473"/>
                        <a:pt x="166690" y="181366"/>
                      </a:cubicBezTo>
                      <a:cubicBezTo>
                        <a:pt x="166681" y="183700"/>
                        <a:pt x="166081" y="238530"/>
                        <a:pt x="128590" y="238530"/>
                      </a:cubicBezTo>
                      <a:cubicBezTo>
                        <a:pt x="107935" y="238530"/>
                        <a:pt x="90490" y="210178"/>
                        <a:pt x="90490" y="176617"/>
                      </a:cubicBezTo>
                      <a:cubicBezTo>
                        <a:pt x="90476" y="169689"/>
                        <a:pt x="91221" y="162779"/>
                        <a:pt x="92713" y="156014"/>
                      </a:cubicBezTo>
                      <a:cubicBezTo>
                        <a:pt x="93859" y="150879"/>
                        <a:pt x="90626" y="145788"/>
                        <a:pt x="85491" y="144642"/>
                      </a:cubicBezTo>
                      <a:cubicBezTo>
                        <a:pt x="80356" y="143496"/>
                        <a:pt x="75265" y="146730"/>
                        <a:pt x="74119" y="151865"/>
                      </a:cubicBezTo>
                      <a:cubicBezTo>
                        <a:pt x="72324" y="159993"/>
                        <a:pt x="71426" y="168293"/>
                        <a:pt x="71440" y="176617"/>
                      </a:cubicBezTo>
                      <a:cubicBezTo>
                        <a:pt x="71440" y="222019"/>
                        <a:pt x="96545" y="257580"/>
                        <a:pt x="128590" y="257580"/>
                      </a:cubicBezTo>
                      <a:lnTo>
                        <a:pt x="309456" y="257580"/>
                      </a:lnTo>
                      <a:cubicBezTo>
                        <a:pt x="310225" y="258479"/>
                        <a:pt x="310921" y="259436"/>
                        <a:pt x="311762" y="260277"/>
                      </a:cubicBezTo>
                      <a:cubicBezTo>
                        <a:pt x="314004" y="262489"/>
                        <a:pt x="316458" y="264476"/>
                        <a:pt x="319088" y="266208"/>
                      </a:cubicBezTo>
                      <a:lnTo>
                        <a:pt x="319088" y="324255"/>
                      </a:lnTo>
                      <a:close/>
                      <a:moveTo>
                        <a:pt x="426009" y="406831"/>
                      </a:moveTo>
                      <a:lnTo>
                        <a:pt x="414340" y="397782"/>
                      </a:lnTo>
                      <a:lnTo>
                        <a:pt x="402671" y="406831"/>
                      </a:lnTo>
                      <a:lnTo>
                        <a:pt x="338140" y="456837"/>
                      </a:lnTo>
                      <a:lnTo>
                        <a:pt x="338140" y="273355"/>
                      </a:lnTo>
                      <a:cubicBezTo>
                        <a:pt x="338880" y="273450"/>
                        <a:pt x="339583" y="273672"/>
                        <a:pt x="340331" y="273736"/>
                      </a:cubicBezTo>
                      <a:cubicBezTo>
                        <a:pt x="345579" y="283204"/>
                        <a:pt x="354016" y="290503"/>
                        <a:pt x="364139" y="294335"/>
                      </a:cubicBezTo>
                      <a:cubicBezTo>
                        <a:pt x="373264" y="297896"/>
                        <a:pt x="383275" y="298510"/>
                        <a:pt x="392765" y="296088"/>
                      </a:cubicBezTo>
                      <a:cubicBezTo>
                        <a:pt x="400584" y="301741"/>
                        <a:pt x="409985" y="304789"/>
                        <a:pt x="419632" y="304800"/>
                      </a:cubicBezTo>
                      <a:cubicBezTo>
                        <a:pt x="430453" y="304812"/>
                        <a:pt x="440952" y="301128"/>
                        <a:pt x="449393" y="294359"/>
                      </a:cubicBezTo>
                      <a:cubicBezTo>
                        <a:pt x="459835" y="297401"/>
                        <a:pt x="471017" y="296634"/>
                        <a:pt x="480945" y="292197"/>
                      </a:cubicBezTo>
                      <a:cubicBezTo>
                        <a:pt x="484355" y="290639"/>
                        <a:pt x="487573" y="288692"/>
                        <a:pt x="490536" y="286394"/>
                      </a:cubicBezTo>
                      <a:lnTo>
                        <a:pt x="490536" y="456841"/>
                      </a:lnTo>
                      <a:close/>
                      <a:moveTo>
                        <a:pt x="680055" y="324255"/>
                      </a:moveTo>
                      <a:lnTo>
                        <a:pt x="509588" y="324255"/>
                      </a:lnTo>
                      <a:lnTo>
                        <a:pt x="509588" y="271367"/>
                      </a:lnTo>
                      <a:cubicBezTo>
                        <a:pt x="516335" y="269095"/>
                        <a:pt x="522468" y="265299"/>
                        <a:pt x="527512" y="260274"/>
                      </a:cubicBezTo>
                      <a:cubicBezTo>
                        <a:pt x="528363" y="259422"/>
                        <a:pt x="529020" y="258469"/>
                        <a:pt x="529798" y="257576"/>
                      </a:cubicBezTo>
                      <a:lnTo>
                        <a:pt x="652463" y="257576"/>
                      </a:lnTo>
                      <a:lnTo>
                        <a:pt x="652463" y="267101"/>
                      </a:lnTo>
                      <a:cubicBezTo>
                        <a:pt x="652630" y="289324"/>
                        <a:pt x="662756" y="310300"/>
                        <a:pt x="680052" y="324255"/>
                      </a:cubicBezTo>
                      <a:close/>
                      <a:moveTo>
                        <a:pt x="539789" y="238530"/>
                      </a:moveTo>
                      <a:cubicBezTo>
                        <a:pt x="540357" y="236289"/>
                        <a:pt x="540755" y="234008"/>
                        <a:pt x="540979" y="231707"/>
                      </a:cubicBezTo>
                      <a:cubicBezTo>
                        <a:pt x="550446" y="226457"/>
                        <a:pt x="557743" y="218019"/>
                        <a:pt x="561573" y="207895"/>
                      </a:cubicBezTo>
                      <a:cubicBezTo>
                        <a:pt x="565120" y="198815"/>
                        <a:pt x="565744" y="188855"/>
                        <a:pt x="563359" y="179403"/>
                      </a:cubicBezTo>
                      <a:cubicBezTo>
                        <a:pt x="569007" y="171533"/>
                        <a:pt x="572041" y="162088"/>
                        <a:pt x="572032" y="152400"/>
                      </a:cubicBezTo>
                      <a:cubicBezTo>
                        <a:pt x="572046" y="141581"/>
                        <a:pt x="568364" y="131080"/>
                        <a:pt x="561596" y="122639"/>
                      </a:cubicBezTo>
                      <a:cubicBezTo>
                        <a:pt x="567370" y="102202"/>
                        <a:pt x="558688" y="80438"/>
                        <a:pt x="540434" y="69585"/>
                      </a:cubicBezTo>
                      <a:cubicBezTo>
                        <a:pt x="539677" y="65421"/>
                        <a:pt x="538366" y="61375"/>
                        <a:pt x="536538" y="57558"/>
                      </a:cubicBezTo>
                      <a:lnTo>
                        <a:pt x="666744" y="57558"/>
                      </a:lnTo>
                      <a:cubicBezTo>
                        <a:pt x="724774" y="57555"/>
                        <a:pt x="755674" y="136448"/>
                        <a:pt x="755674" y="193398"/>
                      </a:cubicBezTo>
                      <a:cubicBezTo>
                        <a:pt x="755674" y="219972"/>
                        <a:pt x="748484" y="238530"/>
                        <a:pt x="738188" y="2385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20" name="Forme libre : forme 19">
                  <a:extLst>
                    <a:ext uri="{FF2B5EF4-FFF2-40B4-BE49-F238E27FC236}">
                      <a16:creationId xmlns:a16="http://schemas.microsoft.com/office/drawing/2014/main" id="{B9069C6C-FBE6-C543-5ECE-9FF1DBC71371}"/>
                    </a:ext>
                  </a:extLst>
                </p:cNvPr>
                <p:cNvSpPr/>
                <p:nvPr/>
              </p:nvSpPr>
              <p:spPr>
                <a:xfrm>
                  <a:off x="8236515" y="1373749"/>
                  <a:ext cx="186202" cy="186202"/>
                </a:xfrm>
                <a:custGeom>
                  <a:avLst/>
                  <a:gdLst>
                    <a:gd name="connsiteX0" fmla="*/ 93101 w 186202"/>
                    <a:gd name="connsiteY0" fmla="*/ 186202 h 186202"/>
                    <a:gd name="connsiteX1" fmla="*/ 186202 w 186202"/>
                    <a:gd name="connsiteY1" fmla="*/ 93101 h 186202"/>
                    <a:gd name="connsiteX2" fmla="*/ 93101 w 186202"/>
                    <a:gd name="connsiteY2" fmla="*/ 0 h 186202"/>
                    <a:gd name="connsiteX3" fmla="*/ 0 w 186202"/>
                    <a:gd name="connsiteY3" fmla="*/ 93101 h 186202"/>
                    <a:gd name="connsiteX4" fmla="*/ 93101 w 186202"/>
                    <a:gd name="connsiteY4" fmla="*/ 186202 h 186202"/>
                    <a:gd name="connsiteX5" fmla="*/ 93101 w 186202"/>
                    <a:gd name="connsiteY5" fmla="*/ 19050 h 186202"/>
                    <a:gd name="connsiteX6" fmla="*/ 167152 w 186202"/>
                    <a:gd name="connsiteY6" fmla="*/ 93101 h 186202"/>
                    <a:gd name="connsiteX7" fmla="*/ 93101 w 186202"/>
                    <a:gd name="connsiteY7" fmla="*/ 167152 h 186202"/>
                    <a:gd name="connsiteX8" fmla="*/ 19050 w 186202"/>
                    <a:gd name="connsiteY8" fmla="*/ 93101 h 186202"/>
                    <a:gd name="connsiteX9" fmla="*/ 93101 w 186202"/>
                    <a:gd name="connsiteY9" fmla="*/ 19050 h 18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202" h="186202">
                      <a:moveTo>
                        <a:pt x="93101" y="186202"/>
                      </a:moveTo>
                      <a:cubicBezTo>
                        <a:pt x="144520" y="186202"/>
                        <a:pt x="186202" y="144520"/>
                        <a:pt x="186202" y="93101"/>
                      </a:cubicBezTo>
                      <a:cubicBezTo>
                        <a:pt x="186202" y="41682"/>
                        <a:pt x="144520" y="0"/>
                        <a:pt x="93101" y="0"/>
                      </a:cubicBezTo>
                      <a:cubicBezTo>
                        <a:pt x="41682" y="0"/>
                        <a:pt x="0" y="41682"/>
                        <a:pt x="0" y="93101"/>
                      </a:cubicBezTo>
                      <a:cubicBezTo>
                        <a:pt x="58" y="144495"/>
                        <a:pt x="41707" y="186144"/>
                        <a:pt x="93101" y="186202"/>
                      </a:cubicBezTo>
                      <a:close/>
                      <a:moveTo>
                        <a:pt x="93101" y="19050"/>
                      </a:moveTo>
                      <a:cubicBezTo>
                        <a:pt x="133999" y="19050"/>
                        <a:pt x="167152" y="52204"/>
                        <a:pt x="167152" y="93101"/>
                      </a:cubicBezTo>
                      <a:cubicBezTo>
                        <a:pt x="167152" y="133999"/>
                        <a:pt x="133999" y="167152"/>
                        <a:pt x="93101" y="167152"/>
                      </a:cubicBezTo>
                      <a:cubicBezTo>
                        <a:pt x="52204" y="167152"/>
                        <a:pt x="19050" y="133999"/>
                        <a:pt x="19050" y="93101"/>
                      </a:cubicBezTo>
                      <a:cubicBezTo>
                        <a:pt x="19098" y="52224"/>
                        <a:pt x="52224" y="19098"/>
                        <a:pt x="93101" y="190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BBF4B4C-303C-9709-3B56-47BEBF5246AA}"/>
              </a:ext>
            </a:extLst>
          </p:cNvPr>
          <p:cNvGrpSpPr/>
          <p:nvPr/>
        </p:nvGrpSpPr>
        <p:grpSpPr>
          <a:xfrm>
            <a:off x="620183" y="972715"/>
            <a:ext cx="1903220" cy="4276204"/>
            <a:chOff x="620183" y="1460395"/>
            <a:chExt cx="1903220" cy="427620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7284370-DA37-2692-1907-27D1A875A850}"/>
                </a:ext>
              </a:extLst>
            </p:cNvPr>
            <p:cNvSpPr txBox="1"/>
            <p:nvPr/>
          </p:nvSpPr>
          <p:spPr>
            <a:xfrm>
              <a:off x="620183" y="3428275"/>
              <a:ext cx="19032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CH" sz="1600" b="0" i="0" dirty="0">
                <a:effectLst/>
                <a:latin typeface="Calibri" panose="020F0502020204030204" pitchFamily="34" charset="0"/>
              </a:endParaRPr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Der Ausbilder / das Unternehmen nimmt mit Hotel und Gastro formation Valais Kontakt auf, um seinen oder seine Kandidaten zu melden.</a:t>
              </a:r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736A5163-BDEC-5F5A-CCED-1EEE5FD4C601}"/>
                </a:ext>
              </a:extLst>
            </p:cNvPr>
            <p:cNvSpPr/>
            <p:nvPr/>
          </p:nvSpPr>
          <p:spPr>
            <a:xfrm>
              <a:off x="829806" y="1460395"/>
              <a:ext cx="1625600" cy="1625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4" name="Graphique 3" descr="Bulle de discussion contour">
              <a:extLst>
                <a:ext uri="{FF2B5EF4-FFF2-40B4-BE49-F238E27FC236}">
                  <a16:creationId xmlns:a16="http://schemas.microsoft.com/office/drawing/2014/main" id="{C1D775A2-A13E-8106-D0AD-42684879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63470" y="1774189"/>
              <a:ext cx="1142748" cy="1142747"/>
            </a:xfrm>
            <a:prstGeom prst="rect">
              <a:avLst/>
            </a:prstGeom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E28B5B77-FED3-42C5-8788-53004DE60535}"/>
              </a:ext>
            </a:extLst>
          </p:cNvPr>
          <p:cNvGrpSpPr/>
          <p:nvPr/>
        </p:nvGrpSpPr>
        <p:grpSpPr>
          <a:xfrm>
            <a:off x="2849033" y="972715"/>
            <a:ext cx="1763520" cy="3798605"/>
            <a:chOff x="2849033" y="1460395"/>
            <a:chExt cx="1763520" cy="379860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6F21351-1F33-06C6-A93A-CB1F0561A91A}"/>
                </a:ext>
              </a:extLst>
            </p:cNvPr>
            <p:cNvSpPr txBox="1"/>
            <p:nvPr/>
          </p:nvSpPr>
          <p:spPr>
            <a:xfrm>
              <a:off x="2849033" y="3443118"/>
              <a:ext cx="17635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CH" sz="1600" dirty="0"/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Der Chefexperte organisiert in angemessenen Zeiträumen die Termine für die Situationsaufgabe</a:t>
              </a:r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8F2DC807-26D5-4F82-3310-582872F31AF8}"/>
                </a:ext>
              </a:extLst>
            </p:cNvPr>
            <p:cNvSpPr/>
            <p:nvPr/>
          </p:nvSpPr>
          <p:spPr>
            <a:xfrm>
              <a:off x="2923275" y="1460395"/>
              <a:ext cx="1625600" cy="1625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22" name="Graphique 21" descr="Femme chef de cuisine contour">
              <a:extLst>
                <a:ext uri="{FF2B5EF4-FFF2-40B4-BE49-F238E27FC236}">
                  <a16:creationId xmlns:a16="http://schemas.microsoft.com/office/drawing/2014/main" id="{9B287A48-DB73-DE61-F0AF-62668B873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94473" y="1690791"/>
              <a:ext cx="914400" cy="914400"/>
            </a:xfrm>
            <a:prstGeom prst="rect">
              <a:avLst/>
            </a:prstGeom>
          </p:spPr>
        </p:pic>
        <p:pic>
          <p:nvPicPr>
            <p:cNvPr id="9" name="Graphique 8" descr="Calendrier journalier contour">
              <a:extLst>
                <a:ext uri="{FF2B5EF4-FFF2-40B4-BE49-F238E27FC236}">
                  <a16:creationId xmlns:a16="http://schemas.microsoft.com/office/drawing/2014/main" id="{251D3DA9-5E2C-7AD9-C2CD-F89E557F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61749" y="2084016"/>
              <a:ext cx="786191" cy="786191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27B89AA8-87CF-67A6-CBED-0EEEABD824FF}"/>
              </a:ext>
            </a:extLst>
          </p:cNvPr>
          <p:cNvGrpSpPr/>
          <p:nvPr/>
        </p:nvGrpSpPr>
        <p:grpSpPr>
          <a:xfrm>
            <a:off x="4938183" y="972715"/>
            <a:ext cx="1898650" cy="4544210"/>
            <a:chOff x="4938183" y="1460395"/>
            <a:chExt cx="1898650" cy="454421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B718DC2-8B4F-ACB2-B4A2-AA82DF4E93F2}"/>
                </a:ext>
              </a:extLst>
            </p:cNvPr>
            <p:cNvSpPr txBox="1"/>
            <p:nvPr/>
          </p:nvSpPr>
          <p:spPr>
            <a:xfrm>
              <a:off x="4938183" y="3450060"/>
              <a:ext cx="189865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CH" sz="1600" dirty="0"/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Die Situation wird in Anwesenheit von </a:t>
              </a:r>
              <a:br>
                <a:rPr lang="fr-CH" sz="1600" dirty="0">
                  <a:latin typeface="Avenir Next LT Pro" panose="020B0504020202020204" pitchFamily="34" charset="0"/>
                </a:rPr>
              </a:br>
              <a:r>
                <a:rPr lang="fr-CH" sz="1600" dirty="0">
                  <a:latin typeface="Avenir Next LT Pro" panose="020B0504020202020204" pitchFamily="34" charset="0"/>
                </a:rPr>
                <a:t>2 Experten und der Lehrkraft.</a:t>
              </a:r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Sie umfasst einen praktischen Teil sowie mündliche Fragen.</a:t>
              </a:r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3F8BA4AB-0B01-BAAD-DCC7-0DDD0EC147A9}"/>
                </a:ext>
              </a:extLst>
            </p:cNvPr>
            <p:cNvSpPr/>
            <p:nvPr/>
          </p:nvSpPr>
          <p:spPr>
            <a:xfrm>
              <a:off x="5076523" y="1460395"/>
              <a:ext cx="1625600" cy="1625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15" name="Graphique 14" descr="Réunion contour">
              <a:extLst>
                <a:ext uri="{FF2B5EF4-FFF2-40B4-BE49-F238E27FC236}">
                  <a16:creationId xmlns:a16="http://schemas.microsoft.com/office/drawing/2014/main" id="{CE8A9873-D824-2650-2C6F-4D8C842A8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29723" y="1690791"/>
              <a:ext cx="1121369" cy="1121369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7E64C3E2-4531-8FEE-B7CC-F9C10811EB88}"/>
              </a:ext>
            </a:extLst>
          </p:cNvPr>
          <p:cNvGrpSpPr/>
          <p:nvPr/>
        </p:nvGrpSpPr>
        <p:grpSpPr>
          <a:xfrm>
            <a:off x="7350422" y="972715"/>
            <a:ext cx="1625600" cy="4258578"/>
            <a:chOff x="7350422" y="1460395"/>
            <a:chExt cx="1625600" cy="425857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56EA702-B97E-2146-AF6D-8016710B396C}"/>
                </a:ext>
              </a:extLst>
            </p:cNvPr>
            <p:cNvSpPr txBox="1"/>
            <p:nvPr/>
          </p:nvSpPr>
          <p:spPr>
            <a:xfrm>
              <a:off x="7350422" y="3410649"/>
              <a:ext cx="1625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CH" sz="1600" dirty="0"/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Die Rückmeldung der Beurteilungen erfolgt idealerweise direkt nach der Prüfung und mündlich.   </a:t>
              </a: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59EDED7E-5A5D-AD1F-8CCA-3524B693BC0B}"/>
                </a:ext>
              </a:extLst>
            </p:cNvPr>
            <p:cNvSpPr/>
            <p:nvPr/>
          </p:nvSpPr>
          <p:spPr>
            <a:xfrm>
              <a:off x="7350422" y="1460395"/>
              <a:ext cx="1625600" cy="1625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id="{CE4BE927-E1B4-213A-86E5-EEEB2FCDA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7618440" y="1953424"/>
              <a:ext cx="1141842" cy="735140"/>
            </a:xfrm>
            <a:prstGeom prst="rect">
              <a:avLst/>
            </a:prstGeom>
          </p:spPr>
        </p:pic>
      </p:grpSp>
      <p:pic>
        <p:nvPicPr>
          <p:cNvPr id="2" name="Image 1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0E7F5932-18F2-629A-00EE-2D1CA6FCA13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11="http://schemas.microsoft.com/office/drawing/2016/11/main"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2B18F-F3BF-D3B8-B0C4-22DFC74A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7BF5687-FFAE-1462-B9CB-F9E8F4A5D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200481"/>
              </p:ext>
            </p:extLst>
          </p:nvPr>
        </p:nvGraphicFramePr>
        <p:xfrm>
          <a:off x="973667" y="917787"/>
          <a:ext cx="9990666" cy="458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B72BA96-9D89-4D25-9726-C8EED17026C5}"/>
              </a:ext>
            </a:extLst>
          </p:cNvPr>
          <p:cNvSpPr txBox="1"/>
          <p:nvPr/>
        </p:nvSpPr>
        <p:spPr>
          <a:xfrm>
            <a:off x="973667" y="478191"/>
            <a:ext cx="1026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Neues Angebot 2024 -2025</a:t>
            </a:r>
          </a:p>
        </p:txBody>
      </p:sp>
      <p:pic>
        <p:nvPicPr>
          <p:cNvPr id="5" name="Image 4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9B417A24-6259-9006-739A-D00C36B39D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50B9330-7784-3D99-C4E9-92DB074A0A4D}"/>
              </a:ext>
            </a:extLst>
          </p:cNvPr>
          <p:cNvSpPr/>
          <p:nvPr/>
        </p:nvSpPr>
        <p:spPr>
          <a:xfrm>
            <a:off x="407829" y="5131904"/>
            <a:ext cx="2563191" cy="25631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AEF089-A9F0-5BDE-B578-0F17F5F6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4" y="346377"/>
            <a:ext cx="4158173" cy="5971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B27B43B-9312-5609-1077-32937C6719B1}"/>
              </a:ext>
            </a:extLst>
          </p:cNvPr>
          <p:cNvGrpSpPr/>
          <p:nvPr/>
        </p:nvGrpSpPr>
        <p:grpSpPr>
          <a:xfrm>
            <a:off x="2252980" y="346377"/>
            <a:ext cx="4278019" cy="5971873"/>
            <a:chOff x="2252980" y="346377"/>
            <a:chExt cx="4278019" cy="597187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29D7A48-4A74-1D7B-5C13-F992BBA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980" y="346377"/>
              <a:ext cx="4278019" cy="597187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0BCBE5-6FB3-9EEF-C4FA-80BAA79C6B96}"/>
                </a:ext>
              </a:extLst>
            </p:cNvPr>
            <p:cNvSpPr/>
            <p:nvPr/>
          </p:nvSpPr>
          <p:spPr>
            <a:xfrm>
              <a:off x="3278717" y="3943350"/>
              <a:ext cx="228600" cy="105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D5AD2-7ED6-9C2A-7B6E-79597367624C}"/>
                </a:ext>
              </a:extLst>
            </p:cNvPr>
            <p:cNvSpPr/>
            <p:nvPr/>
          </p:nvSpPr>
          <p:spPr>
            <a:xfrm>
              <a:off x="3181350" y="3946524"/>
              <a:ext cx="423333" cy="99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497764-859E-F931-3C39-70F0EB964C0B}"/>
                </a:ext>
              </a:extLst>
            </p:cNvPr>
            <p:cNvSpPr/>
            <p:nvPr/>
          </p:nvSpPr>
          <p:spPr>
            <a:xfrm>
              <a:off x="5640917" y="6082240"/>
              <a:ext cx="228600" cy="105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B1A2B1-BC2E-82C8-8EDE-9E62FEBA6096}"/>
                </a:ext>
              </a:extLst>
            </p:cNvPr>
            <p:cNvSpPr/>
            <p:nvPr/>
          </p:nvSpPr>
          <p:spPr>
            <a:xfrm>
              <a:off x="5560483" y="6068478"/>
              <a:ext cx="423333" cy="99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76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3381-1BCE-1AB3-179A-35513F4D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451551-1F5D-47FC-EA5D-6968C4ADA32F}"/>
              </a:ext>
            </a:extLst>
          </p:cNvPr>
          <p:cNvSpPr txBox="1"/>
          <p:nvPr/>
        </p:nvSpPr>
        <p:spPr>
          <a:xfrm>
            <a:off x="5804227" y="1225689"/>
            <a:ext cx="56924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Andere Zweige </a:t>
            </a:r>
          </a:p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sich </a:t>
            </a:r>
          </a:p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interessieren</a:t>
            </a:r>
          </a:p>
          <a:p>
            <a:b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</a:br>
            <a:endParaRPr lang="fr-CH" sz="6000" dirty="0">
              <a:solidFill>
                <a:srgbClr val="C0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DCEDA24-7FC5-C766-F1BC-9B5D1C4FD1EB}"/>
              </a:ext>
            </a:extLst>
          </p:cNvPr>
          <p:cNvSpPr/>
          <p:nvPr/>
        </p:nvSpPr>
        <p:spPr>
          <a:xfrm>
            <a:off x="-372441" y="-1612761"/>
            <a:ext cx="5227504" cy="5227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77EDD12D-314C-AF55-C92D-5A4DC8D0F8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5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C4CA7-4083-173A-D5C8-32B3D3F64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5055305-29E2-B4E4-BB40-C4C3A33066A5}"/>
              </a:ext>
            </a:extLst>
          </p:cNvPr>
          <p:cNvGrpSpPr/>
          <p:nvPr/>
        </p:nvGrpSpPr>
        <p:grpSpPr>
          <a:xfrm>
            <a:off x="8233830" y="0"/>
            <a:ext cx="3958169" cy="6858000"/>
            <a:chOff x="8233830" y="0"/>
            <a:chExt cx="3958169" cy="6858000"/>
          </a:xfrm>
        </p:grpSpPr>
        <p:pic>
          <p:nvPicPr>
            <p:cNvPr id="19" name="Image 18" descr="Une image contenant texte, intérieur, mur, évier&#10;&#10;Description générée automatiquement">
              <a:extLst>
                <a:ext uri="{FF2B5EF4-FFF2-40B4-BE49-F238E27FC236}">
                  <a16:creationId xmlns:a16="http://schemas.microsoft.com/office/drawing/2014/main" id="{DF97CD62-97A3-071C-05A4-F1164A66C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83915" y="1449915"/>
              <a:ext cx="6858000" cy="3958169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E71BFAD-D7E2-E338-1C01-46FF7343C972}"/>
                </a:ext>
              </a:extLst>
            </p:cNvPr>
            <p:cNvSpPr txBox="1"/>
            <p:nvPr/>
          </p:nvSpPr>
          <p:spPr>
            <a:xfrm>
              <a:off x="8581389" y="373384"/>
              <a:ext cx="3191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6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Stewardship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C44BAC6-BED1-7E9E-7B9E-4A3F72D97D68}"/>
              </a:ext>
            </a:extLst>
          </p:cNvPr>
          <p:cNvGrpSpPr/>
          <p:nvPr/>
        </p:nvGrpSpPr>
        <p:grpSpPr>
          <a:xfrm>
            <a:off x="4116915" y="-3176"/>
            <a:ext cx="4131733" cy="6867001"/>
            <a:chOff x="4116915" y="-3176"/>
            <a:chExt cx="4131733" cy="6867001"/>
          </a:xfrm>
        </p:grpSpPr>
        <p:pic>
          <p:nvPicPr>
            <p:cNvPr id="16" name="Image 15" descr="Outils de construction">
              <a:extLst>
                <a:ext uri="{FF2B5EF4-FFF2-40B4-BE49-F238E27FC236}">
                  <a16:creationId xmlns:a16="http://schemas.microsoft.com/office/drawing/2014/main" id="{86C24E0F-5680-5CB3-A207-1D62304E5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3"/>
            <a:stretch/>
          </p:blipFill>
          <p:spPr>
            <a:xfrm>
              <a:off x="4116915" y="-3176"/>
              <a:ext cx="4131733" cy="6867001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F1ED4DC-4413-0580-6790-56490421858C}"/>
                </a:ext>
              </a:extLst>
            </p:cNvPr>
            <p:cNvSpPr txBox="1"/>
            <p:nvPr/>
          </p:nvSpPr>
          <p:spPr>
            <a:xfrm>
              <a:off x="4324774" y="340831"/>
              <a:ext cx="3471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6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Die Konstruktion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4C21EEAC-27FE-D89D-563B-BFF587F05441}"/>
              </a:ext>
            </a:extLst>
          </p:cNvPr>
          <p:cNvGrpSpPr/>
          <p:nvPr/>
        </p:nvGrpSpPr>
        <p:grpSpPr>
          <a:xfrm>
            <a:off x="0" y="-3176"/>
            <a:ext cx="4131733" cy="6858000"/>
            <a:chOff x="0" y="-3176"/>
            <a:chExt cx="4131733" cy="6858000"/>
          </a:xfrm>
        </p:grpSpPr>
        <p:pic>
          <p:nvPicPr>
            <p:cNvPr id="9" name="Image 8" descr="People working in greenhouse">
              <a:extLst>
                <a:ext uri="{FF2B5EF4-FFF2-40B4-BE49-F238E27FC236}">
                  <a16:creationId xmlns:a16="http://schemas.microsoft.com/office/drawing/2014/main" id="{30328EE8-3FC5-69ED-4CEC-C5467F5B8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3176"/>
              <a:ext cx="4131733" cy="685800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FB333EC-AB2D-136D-AA4F-F960058E528D}"/>
                </a:ext>
              </a:extLst>
            </p:cNvPr>
            <p:cNvSpPr txBox="1"/>
            <p:nvPr/>
          </p:nvSpPr>
          <p:spPr>
            <a:xfrm>
              <a:off x="299721" y="334816"/>
              <a:ext cx="3318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6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Landwirtschaft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9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BB3DF-E75C-BC8D-C6A5-A70EA9D9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B4D2E7D9-577D-27DE-DE75-2A989C9D1818}"/>
              </a:ext>
            </a:extLst>
          </p:cNvPr>
          <p:cNvSpPr/>
          <p:nvPr/>
        </p:nvSpPr>
        <p:spPr>
          <a:xfrm>
            <a:off x="724839" y="815248"/>
            <a:ext cx="5227504" cy="5227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latin typeface="Avenir Next LT Pro Demi" panose="020B0704020202020204" pitchFamily="34" charset="0"/>
              </a:rPr>
              <a:t>Vielen Dank für Ihre Aufmerksamkeit!</a:t>
            </a:r>
          </a:p>
        </p:txBody>
      </p:sp>
      <p:pic>
        <p:nvPicPr>
          <p:cNvPr id="4" name="Image 3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87106EAB-0F33-CFB9-52A3-8B21AE7170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0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B79C-72EE-9068-ADF5-C79E140E6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nt rouge">
            <a:extLst>
              <a:ext uri="{FF2B5EF4-FFF2-40B4-BE49-F238E27FC236}">
                <a16:creationId xmlns:a16="http://schemas.microsoft.com/office/drawing/2014/main" id="{2ECE73A8-77F2-7FA5-39E3-2A8CB87DDF85}"/>
              </a:ext>
            </a:extLst>
          </p:cNvPr>
          <p:cNvSpPr/>
          <p:nvPr/>
        </p:nvSpPr>
        <p:spPr>
          <a:xfrm>
            <a:off x="8327630" y="-605308"/>
            <a:ext cx="5227504" cy="5227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F814D0-442A-6896-DD4F-5896D6155F64}"/>
              </a:ext>
            </a:extLst>
          </p:cNvPr>
          <p:cNvSpPr txBox="1"/>
          <p:nvPr/>
        </p:nvSpPr>
        <p:spPr>
          <a:xfrm>
            <a:off x="833443" y="2040832"/>
            <a:ext cx="581338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800" dirty="0">
                <a:ln w="3175">
                  <a:noFill/>
                </a:ln>
                <a:solidFill>
                  <a:srgbClr val="C00000"/>
                </a:solidFill>
                <a:latin typeface="Avenir Next LT Pro Demi" panose="020B0704020202020204" pitchFamily="34" charset="0"/>
              </a:rPr>
              <a:t>Eine Zertifizierung zur Anerkennung </a:t>
            </a:r>
            <a:br>
              <a:rPr lang="fr-CH" sz="2800" dirty="0">
                <a:ln w="3175">
                  <a:noFill/>
                </a:ln>
                <a:solidFill>
                  <a:srgbClr val="C00000"/>
                </a:solidFill>
                <a:latin typeface="Avenir Next LT Pro Demi" panose="020B0704020202020204" pitchFamily="34" charset="0"/>
              </a:rPr>
            </a:br>
            <a:r>
              <a:rPr lang="fr-CH" sz="2800" dirty="0">
                <a:ln w="3175">
                  <a:noFill/>
                </a:ln>
                <a:solidFill>
                  <a:srgbClr val="C00000"/>
                </a:solidFill>
                <a:latin typeface="Avenir Next LT Pro Demi" panose="020B0704020202020204" pitchFamily="34" charset="0"/>
              </a:rPr>
              <a:t>praktische Fähigkeiten und </a:t>
            </a:r>
            <a:br>
              <a:rPr lang="fr-CH" sz="2800" dirty="0">
                <a:ln w="3175">
                  <a:noFill/>
                </a:ln>
                <a:solidFill>
                  <a:srgbClr val="C00000"/>
                </a:solidFill>
                <a:latin typeface="Avenir Next LT Pro Demi" panose="020B0704020202020204" pitchFamily="34" charset="0"/>
              </a:rPr>
            </a:br>
            <a:r>
              <a:rPr lang="fr-CH" sz="2800" dirty="0">
                <a:ln w="3175">
                  <a:noFill/>
                </a:ln>
                <a:solidFill>
                  <a:srgbClr val="C00000"/>
                </a:solidFill>
                <a:latin typeface="Avenir Next LT Pro Demi" panose="020B0704020202020204" pitchFamily="34" charset="0"/>
              </a:rPr>
              <a:t>den Zugang zur Beschäftigung erleichtern</a:t>
            </a:r>
          </a:p>
          <a:p>
            <a:pPr>
              <a:spcBef>
                <a:spcPts val="1200"/>
              </a:spcBef>
            </a:pPr>
            <a:r>
              <a:rPr lang="fr-CH" sz="2000" dirty="0">
                <a:latin typeface="Avenir Next LT Pro" panose="020B0504020202020204" pitchFamily="34" charset="0"/>
              </a:rPr>
              <a:t>Das R.A.P ist ein vom Staat Wallis und Hôtel &amp; Gastro Formation Valais erstelltes Zertifikat, mit dem die praktischen Kompetenzen einer Person in den Bereichen Küche, Service im Gastgewerbe und Hotellerie-Hauswirtschaft bescheinigt werden können.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9EECB60-8FC5-FF30-5F71-4874959A8BFF}"/>
              </a:ext>
            </a:extLst>
          </p:cNvPr>
          <p:cNvSpPr/>
          <p:nvPr/>
        </p:nvSpPr>
        <p:spPr>
          <a:xfrm>
            <a:off x="7427715" y="2174115"/>
            <a:ext cx="3962400" cy="3124200"/>
          </a:xfrm>
          <a:prstGeom prst="round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Image 2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6CE70AD0-99A0-E203-F0EF-2B99F4D3BC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4" y="234593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49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A585A-6484-7716-E147-8B4FB83B4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int rouge">
            <a:extLst>
              <a:ext uri="{FF2B5EF4-FFF2-40B4-BE49-F238E27FC236}">
                <a16:creationId xmlns:a16="http://schemas.microsoft.com/office/drawing/2014/main" id="{DDA5AF40-BDB9-B883-2104-F3C00B4C19F0}"/>
              </a:ext>
            </a:extLst>
          </p:cNvPr>
          <p:cNvSpPr/>
          <p:nvPr/>
        </p:nvSpPr>
        <p:spPr>
          <a:xfrm>
            <a:off x="8383510" y="-610388"/>
            <a:ext cx="5227504" cy="5227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AB13C2-F1F4-6B6E-B01E-F67EBEBA8231}"/>
              </a:ext>
            </a:extLst>
          </p:cNvPr>
          <p:cNvSpPr txBox="1"/>
          <p:nvPr/>
        </p:nvSpPr>
        <p:spPr>
          <a:xfrm>
            <a:off x="842009" y="1694928"/>
            <a:ext cx="550968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800" dirty="0">
                <a:ln w="3175">
                  <a:noFill/>
                </a:ln>
                <a:solidFill>
                  <a:srgbClr val="C00000"/>
                </a:solidFill>
                <a:latin typeface="Avenir Next LT Pro Demi" panose="020B0704020202020204" pitchFamily="34" charset="0"/>
              </a:rPr>
              <a:t>Eine Chance für Menschen ohne EFZ oder EBA</a:t>
            </a:r>
          </a:p>
          <a:p>
            <a:pPr>
              <a:spcBef>
                <a:spcPts val="1200"/>
              </a:spcBef>
            </a:pPr>
            <a:r>
              <a:rPr lang="fr-CH" sz="2000" dirty="0">
                <a:latin typeface="Avenir Next LT Pro" panose="020B0504020202020204" pitchFamily="34" charset="0"/>
              </a:rPr>
              <a:t>Die R.A.P.-Zertifizierung wurde für Personen konzipiert und entwickelt, die nicht über die Voraussetzungen für den Zugang zu einem EFZ oder EBA in diesen Berufen verfügen.</a:t>
            </a:r>
            <a:endParaRPr lang="fr-CH" sz="200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269E9A4-B3DA-4878-AE99-A34D83306D23}"/>
              </a:ext>
            </a:extLst>
          </p:cNvPr>
          <p:cNvSpPr/>
          <p:nvPr/>
        </p:nvSpPr>
        <p:spPr>
          <a:xfrm>
            <a:off x="7442955" y="2140261"/>
            <a:ext cx="3962400" cy="3124200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043A55-075A-B35A-E360-DC5668F5DBBB}"/>
              </a:ext>
            </a:extLst>
          </p:cNvPr>
          <p:cNvSpPr txBox="1"/>
          <p:nvPr/>
        </p:nvSpPr>
        <p:spPr>
          <a:xfrm>
            <a:off x="842009" y="4424408"/>
            <a:ext cx="6656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CH" sz="1800" dirty="0">
                <a:solidFill>
                  <a:srgbClr val="C00000"/>
                </a:solidFill>
                <a:latin typeface="Avenir Next LT Pro" panose="020B0504020202020204" pitchFamily="34" charset="0"/>
              </a:rPr>
              <a:t>Personen, die in den verschiedenen Bereichen ohne Zeugnisse arbeiten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CH" sz="1800" dirty="0">
                <a:solidFill>
                  <a:srgbClr val="C00000"/>
                </a:solidFill>
                <a:latin typeface="Avenir Next LT Pro" panose="020B0504020202020204" pitchFamily="34" charset="0"/>
              </a:rPr>
              <a:t>Personen mit Asylhintergrund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CH" dirty="0">
                <a:solidFill>
                  <a:srgbClr val="C00000"/>
                </a:solidFill>
                <a:latin typeface="Avenir Next LT Pro" panose="020B0504020202020204" pitchFamily="34" charset="0"/>
              </a:rPr>
              <a:t>Arbeitslose Personen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CH" sz="1800" dirty="0">
                <a:solidFill>
                  <a:srgbClr val="C00000"/>
                </a:solidFill>
                <a:latin typeface="Avenir Next LT Pro" panose="020B0504020202020204" pitchFamily="34" charset="0"/>
              </a:rPr>
              <a:t>Menschen mit Behinderung</a:t>
            </a:r>
          </a:p>
          <a:p>
            <a:endParaRPr lang="fr-CH" dirty="0"/>
          </a:p>
        </p:txBody>
      </p:sp>
      <p:pic>
        <p:nvPicPr>
          <p:cNvPr id="4" name="Image 3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F4BB15CF-EF65-0A66-A569-4A043937FB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4" y="234593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9EE0B-0FF3-46E2-BDF8-8B3AC1CB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43B91E-BD41-E24E-4B3E-3F74BE99C3FD}"/>
              </a:ext>
            </a:extLst>
          </p:cNvPr>
          <p:cNvSpPr txBox="1"/>
          <p:nvPr/>
        </p:nvSpPr>
        <p:spPr>
          <a:xfrm>
            <a:off x="5469616" y="2294347"/>
            <a:ext cx="4845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Eine</a:t>
            </a:r>
          </a:p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innovatives Verfahren</a:t>
            </a:r>
            <a:b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</a:br>
            <a:endParaRPr lang="fr-CH" sz="6000" dirty="0">
              <a:solidFill>
                <a:srgbClr val="C0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4" name="Point rouge">
            <a:extLst>
              <a:ext uri="{FF2B5EF4-FFF2-40B4-BE49-F238E27FC236}">
                <a16:creationId xmlns:a16="http://schemas.microsoft.com/office/drawing/2014/main" id="{36F4A78E-86F1-771B-130C-ECEE3FB19C27}"/>
              </a:ext>
            </a:extLst>
          </p:cNvPr>
          <p:cNvSpPr/>
          <p:nvPr/>
        </p:nvSpPr>
        <p:spPr>
          <a:xfrm>
            <a:off x="-372441" y="-1612761"/>
            <a:ext cx="5227504" cy="5227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FDCB754A-8A5C-86FE-FF2F-E2B1490DCA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9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4E1E9-3846-7A80-0857-6CA8BB7A9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C6157476-F284-32FF-20D1-663F50CF7E84}"/>
              </a:ext>
            </a:extLst>
          </p:cNvPr>
          <p:cNvGrpSpPr/>
          <p:nvPr/>
        </p:nvGrpSpPr>
        <p:grpSpPr>
          <a:xfrm>
            <a:off x="2709333" y="820315"/>
            <a:ext cx="1903220" cy="3983271"/>
            <a:chOff x="2565400" y="2256262"/>
            <a:chExt cx="1903220" cy="3983271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403DFB9-EC1E-7131-AA5C-4C4A4C1463F6}"/>
                </a:ext>
              </a:extLst>
            </p:cNvPr>
            <p:cNvSpPr txBox="1"/>
            <p:nvPr/>
          </p:nvSpPr>
          <p:spPr>
            <a:xfrm>
              <a:off x="2565400" y="4238985"/>
              <a:ext cx="190322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8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2.</a:t>
              </a:r>
            </a:p>
            <a:p>
              <a:pPr algn="ctr"/>
              <a:endParaRPr lang="fr-CH" sz="1600" dirty="0"/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Der Ausbilder / die Ausbilderin /</a:t>
              </a:r>
              <a:br>
                <a:rPr lang="fr-CH" sz="1600" dirty="0">
                  <a:latin typeface="Avenir Next LT Pro" panose="020B0504020202020204" pitchFamily="34" charset="0"/>
                </a:rPr>
              </a:br>
              <a:r>
                <a:rPr lang="fr-CH" sz="1600" dirty="0">
                  <a:latin typeface="Avenir Next LT Pro" panose="020B0504020202020204" pitchFamily="34" charset="0"/>
                </a:rPr>
                <a:t>der Praktikumsleiter führt regelmäßige Bewertungen durch</a:t>
              </a:r>
            </a:p>
          </p:txBody>
        </p: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640B9ABD-F4FC-F538-AC39-E161AD5B0162}"/>
                </a:ext>
              </a:extLst>
            </p:cNvPr>
            <p:cNvGrpSpPr/>
            <p:nvPr/>
          </p:nvGrpSpPr>
          <p:grpSpPr>
            <a:xfrm>
              <a:off x="2779342" y="2256262"/>
              <a:ext cx="1625600" cy="1625600"/>
              <a:chOff x="3185435" y="1922343"/>
              <a:chExt cx="1625600" cy="1625600"/>
            </a:xfrm>
          </p:grpSpPr>
          <p:sp>
            <p:nvSpPr>
              <p:cNvPr id="139" name="Ellipse 138">
                <a:extLst>
                  <a:ext uri="{FF2B5EF4-FFF2-40B4-BE49-F238E27FC236}">
                    <a16:creationId xmlns:a16="http://schemas.microsoft.com/office/drawing/2014/main" id="{2EEDF618-584F-CF0B-1E7A-3E4C41434095}"/>
                  </a:ext>
                </a:extLst>
              </p:cNvPr>
              <p:cNvSpPr/>
              <p:nvPr/>
            </p:nvSpPr>
            <p:spPr>
              <a:xfrm>
                <a:off x="3185435" y="1922343"/>
                <a:ext cx="1625600" cy="162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22" name="Graphique 21" descr="Femme chef de cuisine contour">
                <a:extLst>
                  <a:ext uri="{FF2B5EF4-FFF2-40B4-BE49-F238E27FC236}">
                    <a16:creationId xmlns:a16="http://schemas.microsoft.com/office/drawing/2014/main" id="{590AB65C-AE1D-FA6E-2978-178394D61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56633" y="215273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aphique 23" descr="Serveur contour">
                <a:extLst>
                  <a:ext uri="{FF2B5EF4-FFF2-40B4-BE49-F238E27FC236}">
                    <a16:creationId xmlns:a16="http://schemas.microsoft.com/office/drawing/2014/main" id="{7E246397-D818-FB86-1DB8-DCC0BF1A7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50116" y="237584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65EE1277-D359-DCD7-0B43-6E2225E721DA}"/>
              </a:ext>
            </a:extLst>
          </p:cNvPr>
          <p:cNvGrpSpPr/>
          <p:nvPr/>
        </p:nvGrpSpPr>
        <p:grpSpPr>
          <a:xfrm>
            <a:off x="620183" y="820315"/>
            <a:ext cx="1903220" cy="3722206"/>
            <a:chOff x="476250" y="2256262"/>
            <a:chExt cx="1903220" cy="372220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5C26548-49FE-7A29-28F4-A6B29399B834}"/>
                </a:ext>
              </a:extLst>
            </p:cNvPr>
            <p:cNvSpPr txBox="1"/>
            <p:nvPr/>
          </p:nvSpPr>
          <p:spPr>
            <a:xfrm>
              <a:off x="476250" y="4224142"/>
              <a:ext cx="1903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8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1.</a:t>
              </a:r>
              <a:endParaRPr lang="fr-CH" sz="2800" i="0" dirty="0">
                <a:solidFill>
                  <a:srgbClr val="C00000"/>
                </a:solidFill>
                <a:effectLst/>
                <a:latin typeface="Avenir Next LT Pro Demi" panose="020B0704020202020204" pitchFamily="34" charset="0"/>
              </a:endParaRPr>
            </a:p>
            <a:p>
              <a:pPr algn="ctr"/>
              <a:endParaRPr lang="fr-CH" sz="1600" b="0" i="0" dirty="0">
                <a:effectLst/>
                <a:latin typeface="Calibri" panose="020F0502020204030204" pitchFamily="34" charset="0"/>
              </a:endParaRPr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Der Prüfling wählt die </a:t>
              </a:r>
              <a:r>
                <a:rPr lang="fr-CH" sz="1600" b="0" i="0" dirty="0">
                  <a:effectLst/>
                  <a:latin typeface="Avenir Next LT Pro" panose="020B0504020202020204" pitchFamily="34" charset="0"/>
                </a:rPr>
                <a:t>zu validierenden Kompetenzen aus</a:t>
              </a:r>
              <a:endParaRPr lang="fr-CH" sz="1600" dirty="0">
                <a:latin typeface="Avenir Next LT Pro" panose="020B0504020202020204" pitchFamily="34" charset="0"/>
              </a:endParaRPr>
            </a:p>
          </p:txBody>
        </p: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7B3C64AB-7585-F224-4E5D-C8661067A820}"/>
                </a:ext>
              </a:extLst>
            </p:cNvPr>
            <p:cNvGrpSpPr/>
            <p:nvPr/>
          </p:nvGrpSpPr>
          <p:grpSpPr>
            <a:xfrm>
              <a:off x="602042" y="2256262"/>
              <a:ext cx="1625600" cy="1625600"/>
              <a:chOff x="1211827" y="1943780"/>
              <a:chExt cx="1625600" cy="1625600"/>
            </a:xfrm>
          </p:grpSpPr>
          <p:sp>
            <p:nvSpPr>
              <p:cNvPr id="140" name="Ellipse 139">
                <a:extLst>
                  <a:ext uri="{FF2B5EF4-FFF2-40B4-BE49-F238E27FC236}">
                    <a16:creationId xmlns:a16="http://schemas.microsoft.com/office/drawing/2014/main" id="{3CED6C4C-2B8A-CAAB-B8BD-906963ECD5FF}"/>
                  </a:ext>
                </a:extLst>
              </p:cNvPr>
              <p:cNvSpPr/>
              <p:nvPr/>
            </p:nvSpPr>
            <p:spPr>
              <a:xfrm>
                <a:off x="1211827" y="1943780"/>
                <a:ext cx="1625600" cy="162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75AE2F7F-0F02-E3FF-7BA5-2FF83C64CD02}"/>
                  </a:ext>
                </a:extLst>
              </p:cNvPr>
              <p:cNvGrpSpPr/>
              <p:nvPr/>
            </p:nvGrpSpPr>
            <p:grpSpPr>
              <a:xfrm>
                <a:off x="1511692" y="2200589"/>
                <a:ext cx="972374" cy="1153341"/>
                <a:chOff x="9837209" y="2165492"/>
                <a:chExt cx="634598" cy="752702"/>
              </a:xfrm>
              <a:solidFill>
                <a:schemeClr val="bg1"/>
              </a:solidFill>
            </p:grpSpPr>
            <p:sp>
              <p:nvSpPr>
                <p:cNvPr id="30" name="Forme libre : forme 29">
                  <a:extLst>
                    <a:ext uri="{FF2B5EF4-FFF2-40B4-BE49-F238E27FC236}">
                      <a16:creationId xmlns:a16="http://schemas.microsoft.com/office/drawing/2014/main" id="{51B90315-B1E6-CA8A-126F-E980E93E3537}"/>
                    </a:ext>
                  </a:extLst>
                </p:cNvPr>
                <p:cNvSpPr/>
                <p:nvPr/>
              </p:nvSpPr>
              <p:spPr>
                <a:xfrm>
                  <a:off x="10034393" y="2165492"/>
                  <a:ext cx="437414" cy="448684"/>
                </a:xfrm>
                <a:custGeom>
                  <a:avLst/>
                  <a:gdLst>
                    <a:gd name="connsiteX0" fmla="*/ 437409 w 437414"/>
                    <a:gd name="connsiteY0" fmla="*/ 23555 h 448684"/>
                    <a:gd name="connsiteX1" fmla="*/ 414874 w 437414"/>
                    <a:gd name="connsiteY1" fmla="*/ 1 h 448684"/>
                    <a:gd name="connsiteX2" fmla="*/ 414844 w 437414"/>
                    <a:gd name="connsiteY2" fmla="*/ 0 h 448684"/>
                    <a:gd name="connsiteX3" fmla="*/ 22957 w 437414"/>
                    <a:gd name="connsiteY3" fmla="*/ 0 h 448684"/>
                    <a:gd name="connsiteX4" fmla="*/ 2 w 437414"/>
                    <a:gd name="connsiteY4" fmla="*/ 23241 h 448684"/>
                    <a:gd name="connsiteX5" fmla="*/ 2 w 437414"/>
                    <a:gd name="connsiteY5" fmla="*/ 329298 h 448684"/>
                    <a:gd name="connsiteX6" fmla="*/ 22671 w 437414"/>
                    <a:gd name="connsiteY6" fmla="*/ 352549 h 448684"/>
                    <a:gd name="connsiteX7" fmla="*/ 95166 w 437414"/>
                    <a:gd name="connsiteY7" fmla="*/ 352549 h 448684"/>
                    <a:gd name="connsiteX8" fmla="*/ 95166 w 437414"/>
                    <a:gd name="connsiteY8" fmla="*/ 448685 h 448684"/>
                    <a:gd name="connsiteX9" fmla="*/ 182510 w 437414"/>
                    <a:gd name="connsiteY9" fmla="*/ 352549 h 448684"/>
                    <a:gd name="connsiteX10" fmla="*/ 413968 w 437414"/>
                    <a:gd name="connsiteY10" fmla="*/ 352549 h 448684"/>
                    <a:gd name="connsiteX11" fmla="*/ 436933 w 437414"/>
                    <a:gd name="connsiteY11" fmla="*/ 329394 h 448684"/>
                    <a:gd name="connsiteX12" fmla="*/ 436933 w 437414"/>
                    <a:gd name="connsiteY12" fmla="*/ 329298 h 448684"/>
                    <a:gd name="connsiteX13" fmla="*/ 417892 w 437414"/>
                    <a:gd name="connsiteY13" fmla="*/ 329470 h 448684"/>
                    <a:gd name="connsiteX14" fmla="*/ 413977 w 437414"/>
                    <a:gd name="connsiteY14" fmla="*/ 333499 h 448684"/>
                    <a:gd name="connsiteX15" fmla="*/ 174081 w 437414"/>
                    <a:gd name="connsiteY15" fmla="*/ 333499 h 448684"/>
                    <a:gd name="connsiteX16" fmla="*/ 168413 w 437414"/>
                    <a:gd name="connsiteY16" fmla="*/ 339738 h 448684"/>
                    <a:gd name="connsiteX17" fmla="*/ 114216 w 437414"/>
                    <a:gd name="connsiteY17" fmla="*/ 399383 h 448684"/>
                    <a:gd name="connsiteX18" fmla="*/ 114216 w 437414"/>
                    <a:gd name="connsiteY18" fmla="*/ 333499 h 448684"/>
                    <a:gd name="connsiteX19" fmla="*/ 22909 w 437414"/>
                    <a:gd name="connsiteY19" fmla="*/ 333499 h 448684"/>
                    <a:gd name="connsiteX20" fmla="*/ 19047 w 437414"/>
                    <a:gd name="connsiteY20" fmla="*/ 329421 h 448684"/>
                    <a:gd name="connsiteX21" fmla="*/ 19052 w 437414"/>
                    <a:gd name="connsiteY21" fmla="*/ 329298 h 448684"/>
                    <a:gd name="connsiteX22" fmla="*/ 19052 w 437414"/>
                    <a:gd name="connsiteY22" fmla="*/ 23193 h 448684"/>
                    <a:gd name="connsiteX23" fmla="*/ 22957 w 437414"/>
                    <a:gd name="connsiteY23" fmla="*/ 19079 h 448684"/>
                    <a:gd name="connsiteX24" fmla="*/ 414434 w 437414"/>
                    <a:gd name="connsiteY24" fmla="*/ 19079 h 448684"/>
                    <a:gd name="connsiteX25" fmla="*/ 417235 w 437414"/>
                    <a:gd name="connsiteY25" fmla="*/ 20307 h 448684"/>
                    <a:gd name="connsiteX26" fmla="*/ 418340 w 437414"/>
                    <a:gd name="connsiteY26" fmla="*/ 23527 h 44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7414" h="448684">
                      <a:moveTo>
                        <a:pt x="437409" y="23555"/>
                      </a:moveTo>
                      <a:cubicBezTo>
                        <a:pt x="437691" y="10828"/>
                        <a:pt x="427601" y="282"/>
                        <a:pt x="414874" y="1"/>
                      </a:cubicBezTo>
                      <a:cubicBezTo>
                        <a:pt x="414864" y="0"/>
                        <a:pt x="414854" y="0"/>
                        <a:pt x="414844" y="0"/>
                      </a:cubicBezTo>
                      <a:lnTo>
                        <a:pt x="22957" y="0"/>
                      </a:lnTo>
                      <a:cubicBezTo>
                        <a:pt x="10213" y="110"/>
                        <a:pt x="-46" y="10497"/>
                        <a:pt x="2" y="23241"/>
                      </a:cubicBezTo>
                      <a:lnTo>
                        <a:pt x="2" y="329298"/>
                      </a:lnTo>
                      <a:cubicBezTo>
                        <a:pt x="-152" y="341976"/>
                        <a:pt x="9993" y="352381"/>
                        <a:pt x="22671" y="352549"/>
                      </a:cubicBezTo>
                      <a:lnTo>
                        <a:pt x="95166" y="352549"/>
                      </a:lnTo>
                      <a:lnTo>
                        <a:pt x="95166" y="448685"/>
                      </a:lnTo>
                      <a:lnTo>
                        <a:pt x="182510" y="352549"/>
                      </a:lnTo>
                      <a:lnTo>
                        <a:pt x="413968" y="352549"/>
                      </a:lnTo>
                      <a:cubicBezTo>
                        <a:pt x="426702" y="352491"/>
                        <a:pt x="436980" y="342128"/>
                        <a:pt x="436933" y="329394"/>
                      </a:cubicBezTo>
                      <a:lnTo>
                        <a:pt x="436933" y="329298"/>
                      </a:lnTo>
                      <a:close/>
                      <a:moveTo>
                        <a:pt x="417892" y="329470"/>
                      </a:moveTo>
                      <a:cubicBezTo>
                        <a:pt x="417908" y="331658"/>
                        <a:pt x="416164" y="333452"/>
                        <a:pt x="413977" y="333499"/>
                      </a:cubicBezTo>
                      <a:lnTo>
                        <a:pt x="174081" y="333499"/>
                      </a:lnTo>
                      <a:lnTo>
                        <a:pt x="168413" y="339738"/>
                      </a:lnTo>
                      <a:lnTo>
                        <a:pt x="114216" y="399383"/>
                      </a:lnTo>
                      <a:lnTo>
                        <a:pt x="114216" y="333499"/>
                      </a:lnTo>
                      <a:lnTo>
                        <a:pt x="22909" y="333499"/>
                      </a:lnTo>
                      <a:cubicBezTo>
                        <a:pt x="20717" y="333440"/>
                        <a:pt x="18987" y="331614"/>
                        <a:pt x="19047" y="329421"/>
                      </a:cubicBezTo>
                      <a:cubicBezTo>
                        <a:pt x="19048" y="329380"/>
                        <a:pt x="19049" y="329339"/>
                        <a:pt x="19052" y="329298"/>
                      </a:cubicBezTo>
                      <a:lnTo>
                        <a:pt x="19052" y="23193"/>
                      </a:lnTo>
                      <a:cubicBezTo>
                        <a:pt x="19024" y="20990"/>
                        <a:pt x="20756" y="19166"/>
                        <a:pt x="22957" y="19079"/>
                      </a:cubicBezTo>
                      <a:lnTo>
                        <a:pt x="414434" y="19079"/>
                      </a:lnTo>
                      <a:cubicBezTo>
                        <a:pt x="415497" y="19090"/>
                        <a:pt x="416507" y="19534"/>
                        <a:pt x="417235" y="20307"/>
                      </a:cubicBezTo>
                      <a:cubicBezTo>
                        <a:pt x="418040" y="21177"/>
                        <a:pt x="418441" y="22346"/>
                        <a:pt x="418340" y="235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CA846888-7249-913C-BF77-DF905DAE1A50}"/>
                    </a:ext>
                  </a:extLst>
                </p:cNvPr>
                <p:cNvSpPr/>
                <p:nvPr/>
              </p:nvSpPr>
              <p:spPr>
                <a:xfrm>
                  <a:off x="9916857" y="2565665"/>
                  <a:ext cx="165220" cy="165220"/>
                </a:xfrm>
                <a:custGeom>
                  <a:avLst/>
                  <a:gdLst>
                    <a:gd name="connsiteX0" fmla="*/ 82582 w 165220"/>
                    <a:gd name="connsiteY0" fmla="*/ 165221 h 165220"/>
                    <a:gd name="connsiteX1" fmla="*/ 165221 w 165220"/>
                    <a:gd name="connsiteY1" fmla="*/ 82639 h 165220"/>
                    <a:gd name="connsiteX2" fmla="*/ 82639 w 165220"/>
                    <a:gd name="connsiteY2" fmla="*/ 0 h 165220"/>
                    <a:gd name="connsiteX3" fmla="*/ 0 w 165220"/>
                    <a:gd name="connsiteY3" fmla="*/ 82582 h 165220"/>
                    <a:gd name="connsiteX4" fmla="*/ 0 w 165220"/>
                    <a:gd name="connsiteY4" fmla="*/ 82620 h 165220"/>
                    <a:gd name="connsiteX5" fmla="*/ 82582 w 165220"/>
                    <a:gd name="connsiteY5" fmla="*/ 165221 h 165220"/>
                    <a:gd name="connsiteX6" fmla="*/ 82582 w 165220"/>
                    <a:gd name="connsiteY6" fmla="*/ 19060 h 165220"/>
                    <a:gd name="connsiteX7" fmla="*/ 146171 w 165220"/>
                    <a:gd name="connsiteY7" fmla="*/ 82591 h 165220"/>
                    <a:gd name="connsiteX8" fmla="*/ 82639 w 165220"/>
                    <a:gd name="connsiteY8" fmla="*/ 146180 h 165220"/>
                    <a:gd name="connsiteX9" fmla="*/ 19050 w 165220"/>
                    <a:gd name="connsiteY9" fmla="*/ 82648 h 165220"/>
                    <a:gd name="connsiteX10" fmla="*/ 19050 w 165220"/>
                    <a:gd name="connsiteY10" fmla="*/ 82620 h 165220"/>
                    <a:gd name="connsiteX11" fmla="*/ 82582 w 165220"/>
                    <a:gd name="connsiteY11" fmla="*/ 19060 h 165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5220" h="165220">
                      <a:moveTo>
                        <a:pt x="82582" y="165221"/>
                      </a:moveTo>
                      <a:cubicBezTo>
                        <a:pt x="128206" y="165237"/>
                        <a:pt x="165204" y="128264"/>
                        <a:pt x="165221" y="82639"/>
                      </a:cubicBezTo>
                      <a:cubicBezTo>
                        <a:pt x="165237" y="37014"/>
                        <a:pt x="128264" y="16"/>
                        <a:pt x="82639" y="0"/>
                      </a:cubicBezTo>
                      <a:cubicBezTo>
                        <a:pt x="37014" y="-16"/>
                        <a:pt x="16" y="36957"/>
                        <a:pt x="0" y="82582"/>
                      </a:cubicBezTo>
                      <a:cubicBezTo>
                        <a:pt x="0" y="82594"/>
                        <a:pt x="0" y="82607"/>
                        <a:pt x="0" y="82620"/>
                      </a:cubicBezTo>
                      <a:cubicBezTo>
                        <a:pt x="-5" y="128234"/>
                        <a:pt x="36967" y="165215"/>
                        <a:pt x="82582" y="165221"/>
                      </a:cubicBezTo>
                      <a:close/>
                      <a:moveTo>
                        <a:pt x="82582" y="19060"/>
                      </a:moveTo>
                      <a:cubicBezTo>
                        <a:pt x="117685" y="19043"/>
                        <a:pt x="146154" y="47488"/>
                        <a:pt x="146171" y="82591"/>
                      </a:cubicBezTo>
                      <a:cubicBezTo>
                        <a:pt x="146187" y="117695"/>
                        <a:pt x="117742" y="146164"/>
                        <a:pt x="82639" y="146180"/>
                      </a:cubicBezTo>
                      <a:cubicBezTo>
                        <a:pt x="47535" y="146196"/>
                        <a:pt x="19066" y="117752"/>
                        <a:pt x="19050" y="82648"/>
                      </a:cubicBezTo>
                      <a:cubicBezTo>
                        <a:pt x="19050" y="82639"/>
                        <a:pt x="19050" y="82629"/>
                        <a:pt x="19050" y="82620"/>
                      </a:cubicBezTo>
                      <a:cubicBezTo>
                        <a:pt x="19081" y="47541"/>
                        <a:pt x="47502" y="19107"/>
                        <a:pt x="82582" y="190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3" name="Forme libre : forme 32">
                  <a:extLst>
                    <a:ext uri="{FF2B5EF4-FFF2-40B4-BE49-F238E27FC236}">
                      <a16:creationId xmlns:a16="http://schemas.microsoft.com/office/drawing/2014/main" id="{8705354A-C5DC-055B-042B-BD97F4145D48}"/>
                    </a:ext>
                  </a:extLst>
                </p:cNvPr>
                <p:cNvSpPr/>
                <p:nvPr/>
              </p:nvSpPr>
              <p:spPr>
                <a:xfrm>
                  <a:off x="9837209" y="2756041"/>
                  <a:ext cx="324926" cy="162153"/>
                </a:xfrm>
                <a:custGeom>
                  <a:avLst/>
                  <a:gdLst>
                    <a:gd name="connsiteX0" fmla="*/ 305857 w 324926"/>
                    <a:gd name="connsiteY0" fmla="*/ 47463 h 162153"/>
                    <a:gd name="connsiteX1" fmla="*/ 227914 w 324926"/>
                    <a:gd name="connsiteY1" fmla="*/ 10554 h 162153"/>
                    <a:gd name="connsiteX2" fmla="*/ 162268 w 324926"/>
                    <a:gd name="connsiteY2" fmla="*/ 0 h 162153"/>
                    <a:gd name="connsiteX3" fmla="*/ 161801 w 324926"/>
                    <a:gd name="connsiteY3" fmla="*/ 0 h 162153"/>
                    <a:gd name="connsiteX4" fmla="*/ 97203 w 324926"/>
                    <a:gd name="connsiteY4" fmla="*/ 10039 h 162153"/>
                    <a:gd name="connsiteX5" fmla="*/ 19050 w 324926"/>
                    <a:gd name="connsiteY5" fmla="*/ 46968 h 162153"/>
                    <a:gd name="connsiteX6" fmla="*/ 0 w 324926"/>
                    <a:gd name="connsiteY6" fmla="*/ 85182 h 162153"/>
                    <a:gd name="connsiteX7" fmla="*/ 0 w 324926"/>
                    <a:gd name="connsiteY7" fmla="*/ 162154 h 162153"/>
                    <a:gd name="connsiteX8" fmla="*/ 19050 w 324926"/>
                    <a:gd name="connsiteY8" fmla="*/ 162154 h 162153"/>
                    <a:gd name="connsiteX9" fmla="*/ 19050 w 324926"/>
                    <a:gd name="connsiteY9" fmla="*/ 85230 h 162153"/>
                    <a:gd name="connsiteX10" fmla="*/ 30318 w 324926"/>
                    <a:gd name="connsiteY10" fmla="*/ 62303 h 162153"/>
                    <a:gd name="connsiteX11" fmla="*/ 102537 w 324926"/>
                    <a:gd name="connsiteY11" fmla="*/ 28308 h 162153"/>
                    <a:gd name="connsiteX12" fmla="*/ 161592 w 324926"/>
                    <a:gd name="connsiteY12" fmla="*/ 19050 h 162153"/>
                    <a:gd name="connsiteX13" fmla="*/ 161982 w 324926"/>
                    <a:gd name="connsiteY13" fmla="*/ 19050 h 162153"/>
                    <a:gd name="connsiteX14" fmla="*/ 223085 w 324926"/>
                    <a:gd name="connsiteY14" fmla="*/ 28975 h 162153"/>
                    <a:gd name="connsiteX15" fmla="*/ 294523 w 324926"/>
                    <a:gd name="connsiteY15" fmla="*/ 62760 h 162153"/>
                    <a:gd name="connsiteX16" fmla="*/ 305857 w 324926"/>
                    <a:gd name="connsiteY16" fmla="*/ 85620 h 162153"/>
                    <a:gd name="connsiteX17" fmla="*/ 305857 w 324926"/>
                    <a:gd name="connsiteY17" fmla="*/ 162154 h 162153"/>
                    <a:gd name="connsiteX18" fmla="*/ 324907 w 324926"/>
                    <a:gd name="connsiteY18" fmla="*/ 162154 h 162153"/>
                    <a:gd name="connsiteX19" fmla="*/ 324907 w 324926"/>
                    <a:gd name="connsiteY19" fmla="*/ 85868 h 162153"/>
                    <a:gd name="connsiteX20" fmla="*/ 305857 w 324926"/>
                    <a:gd name="connsiteY20" fmla="*/ 47463 h 162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926" h="162153">
                      <a:moveTo>
                        <a:pt x="305857" y="47463"/>
                      </a:moveTo>
                      <a:cubicBezTo>
                        <a:pt x="282873" y="29631"/>
                        <a:pt x="256273" y="17036"/>
                        <a:pt x="227914" y="10554"/>
                      </a:cubicBezTo>
                      <a:cubicBezTo>
                        <a:pt x="206593" y="4155"/>
                        <a:pt x="184520" y="606"/>
                        <a:pt x="162268" y="0"/>
                      </a:cubicBezTo>
                      <a:lnTo>
                        <a:pt x="161801" y="0"/>
                      </a:lnTo>
                      <a:cubicBezTo>
                        <a:pt x="139878" y="-19"/>
                        <a:pt x="118085" y="3368"/>
                        <a:pt x="97203" y="10039"/>
                      </a:cubicBezTo>
                      <a:cubicBezTo>
                        <a:pt x="69152" y="17575"/>
                        <a:pt x="42682" y="30083"/>
                        <a:pt x="19050" y="46968"/>
                      </a:cubicBezTo>
                      <a:cubicBezTo>
                        <a:pt x="7142" y="56082"/>
                        <a:pt x="111" y="70187"/>
                        <a:pt x="0" y="85182"/>
                      </a:cubicBezTo>
                      <a:lnTo>
                        <a:pt x="0" y="162154"/>
                      </a:lnTo>
                      <a:lnTo>
                        <a:pt x="19050" y="162154"/>
                      </a:lnTo>
                      <a:lnTo>
                        <a:pt x="19050" y="85230"/>
                      </a:lnTo>
                      <a:cubicBezTo>
                        <a:pt x="19100" y="76266"/>
                        <a:pt x="23251" y="67818"/>
                        <a:pt x="30318" y="62303"/>
                      </a:cubicBezTo>
                      <a:cubicBezTo>
                        <a:pt x="52166" y="46746"/>
                        <a:pt x="76625" y="35232"/>
                        <a:pt x="102537" y="28308"/>
                      </a:cubicBezTo>
                      <a:cubicBezTo>
                        <a:pt x="121624" y="22184"/>
                        <a:pt x="141546" y="19061"/>
                        <a:pt x="161592" y="19050"/>
                      </a:cubicBezTo>
                      <a:lnTo>
                        <a:pt x="161982" y="19050"/>
                      </a:lnTo>
                      <a:cubicBezTo>
                        <a:pt x="182698" y="19650"/>
                        <a:pt x="203244" y="22987"/>
                        <a:pt x="223085" y="28975"/>
                      </a:cubicBezTo>
                      <a:cubicBezTo>
                        <a:pt x="249082" y="34877"/>
                        <a:pt x="273468" y="46410"/>
                        <a:pt x="294523" y="62760"/>
                      </a:cubicBezTo>
                      <a:cubicBezTo>
                        <a:pt x="301903" y="67990"/>
                        <a:pt x="306162" y="76579"/>
                        <a:pt x="305857" y="85620"/>
                      </a:cubicBezTo>
                      <a:lnTo>
                        <a:pt x="305857" y="162154"/>
                      </a:lnTo>
                      <a:lnTo>
                        <a:pt x="324907" y="162154"/>
                      </a:lnTo>
                      <a:lnTo>
                        <a:pt x="324907" y="85868"/>
                      </a:lnTo>
                      <a:cubicBezTo>
                        <a:pt x="325344" y="70694"/>
                        <a:pt x="318202" y="56298"/>
                        <a:pt x="305857" y="4746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pic>
              <p:nvPicPr>
                <p:cNvPr id="40" name="Graphique 39" descr="Coche avec un remplissage uni">
                  <a:extLst>
                    <a:ext uri="{FF2B5EF4-FFF2-40B4-BE49-F238E27FC236}">
                      <a16:creationId xmlns:a16="http://schemas.microsoft.com/office/drawing/2014/main" id="{12E5BA83-2C26-3F7C-4522-1BF83A3C42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82077" y="2203992"/>
                  <a:ext cx="87261" cy="87261"/>
                </a:xfrm>
                <a:prstGeom prst="rect">
                  <a:avLst/>
                </a:prstGeom>
              </p:spPr>
            </p:pic>
            <p:pic>
              <p:nvPicPr>
                <p:cNvPr id="41" name="Graphique 40" descr="Coche avec un remplissage uni">
                  <a:extLst>
                    <a:ext uri="{FF2B5EF4-FFF2-40B4-BE49-F238E27FC236}">
                      <a16:creationId xmlns:a16="http://schemas.microsoft.com/office/drawing/2014/main" id="{42260723-90A6-8D26-5CE1-5EAFC6589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82077" y="2297899"/>
                  <a:ext cx="87261" cy="87261"/>
                </a:xfrm>
                <a:prstGeom prst="rect">
                  <a:avLst/>
                </a:prstGeom>
              </p:spPr>
            </p:pic>
            <p:pic>
              <p:nvPicPr>
                <p:cNvPr id="42" name="Graphique 41" descr="Coche avec un remplissage uni">
                  <a:extLst>
                    <a:ext uri="{FF2B5EF4-FFF2-40B4-BE49-F238E27FC236}">
                      <a16:creationId xmlns:a16="http://schemas.microsoft.com/office/drawing/2014/main" id="{AD2ACCC2-0D82-AEA5-62D6-9C128FF7F2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9578" y="2387649"/>
                  <a:ext cx="87261" cy="87261"/>
                </a:xfrm>
                <a:prstGeom prst="rect">
                  <a:avLst/>
                </a:prstGeom>
              </p:spPr>
            </p:pic>
            <p:cxnSp>
              <p:nvCxnSpPr>
                <p:cNvPr id="44" name="Connecteur droit 43">
                  <a:extLst>
                    <a:ext uri="{FF2B5EF4-FFF2-40B4-BE49-F238E27FC236}">
                      <a16:creationId xmlns:a16="http://schemas.microsoft.com/office/drawing/2014/main" id="{E952573B-5E5A-78E3-92A1-3813961088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10800" y="2259022"/>
                  <a:ext cx="188913" cy="0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>
                  <a:extLst>
                    <a:ext uri="{FF2B5EF4-FFF2-40B4-BE49-F238E27FC236}">
                      <a16:creationId xmlns:a16="http://schemas.microsoft.com/office/drawing/2014/main" id="{57EF03B5-F5F1-B948-D48B-50C7A8A692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12387" y="2357447"/>
                  <a:ext cx="188913" cy="0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BE9EB346-1739-F157-F0F6-A483AE3D5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10800" y="2447932"/>
                  <a:ext cx="184150" cy="0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0DFE7289-0E5D-55B8-F2CF-A87A1DD64D83}"/>
              </a:ext>
            </a:extLst>
          </p:cNvPr>
          <p:cNvGrpSpPr/>
          <p:nvPr/>
        </p:nvGrpSpPr>
        <p:grpSpPr>
          <a:xfrm>
            <a:off x="4938183" y="820315"/>
            <a:ext cx="1898650" cy="3497770"/>
            <a:chOff x="4794250" y="2256262"/>
            <a:chExt cx="1898650" cy="349777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1A903C9-EA46-0FD6-7A2E-3456721E2FAA}"/>
                </a:ext>
              </a:extLst>
            </p:cNvPr>
            <p:cNvSpPr txBox="1"/>
            <p:nvPr/>
          </p:nvSpPr>
          <p:spPr>
            <a:xfrm>
              <a:off x="4794250" y="4245927"/>
              <a:ext cx="189865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8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3.</a:t>
              </a:r>
            </a:p>
            <a:p>
              <a:pPr algn="ctr"/>
              <a:endParaRPr lang="fr-CH" sz="1600" dirty="0"/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Eine schlüsselfertige Prüfung wird von einem Expertenkoch zusammengestellt</a:t>
              </a:r>
            </a:p>
          </p:txBody>
        </p: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626A9C7C-1137-60FB-9CAF-563C83E93A7D}"/>
                </a:ext>
              </a:extLst>
            </p:cNvPr>
            <p:cNvGrpSpPr/>
            <p:nvPr/>
          </p:nvGrpSpPr>
          <p:grpSpPr>
            <a:xfrm>
              <a:off x="4932590" y="2256262"/>
              <a:ext cx="1625600" cy="1625600"/>
              <a:chOff x="5206021" y="1958763"/>
              <a:chExt cx="1625600" cy="1625600"/>
            </a:xfrm>
          </p:grpSpPr>
          <p:sp>
            <p:nvSpPr>
              <p:cNvPr id="138" name="Ellipse 137">
                <a:extLst>
                  <a:ext uri="{FF2B5EF4-FFF2-40B4-BE49-F238E27FC236}">
                    <a16:creationId xmlns:a16="http://schemas.microsoft.com/office/drawing/2014/main" id="{1346C1F1-C1D0-FDC3-C85D-05CBF67D505A}"/>
                  </a:ext>
                </a:extLst>
              </p:cNvPr>
              <p:cNvSpPr/>
              <p:nvPr/>
            </p:nvSpPr>
            <p:spPr>
              <a:xfrm>
                <a:off x="5206021" y="1958763"/>
                <a:ext cx="1625600" cy="162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141" name="Groupe 140">
                <a:extLst>
                  <a:ext uri="{FF2B5EF4-FFF2-40B4-BE49-F238E27FC236}">
                    <a16:creationId xmlns:a16="http://schemas.microsoft.com/office/drawing/2014/main" id="{610F5E94-6A43-C9F7-42B8-3D7E242FBF66}"/>
                  </a:ext>
                </a:extLst>
              </p:cNvPr>
              <p:cNvGrpSpPr/>
              <p:nvPr/>
            </p:nvGrpSpPr>
            <p:grpSpPr>
              <a:xfrm>
                <a:off x="5646331" y="2339791"/>
                <a:ext cx="1005676" cy="833578"/>
                <a:chOff x="5535342" y="2396420"/>
                <a:chExt cx="1005676" cy="833578"/>
              </a:xfrm>
            </p:grpSpPr>
            <p:sp>
              <p:nvSpPr>
                <p:cNvPr id="61" name="Forme libre : forme 60">
                  <a:extLst>
                    <a:ext uri="{FF2B5EF4-FFF2-40B4-BE49-F238E27FC236}">
                      <a16:creationId xmlns:a16="http://schemas.microsoft.com/office/drawing/2014/main" id="{C0826F05-990B-BC3A-96CD-4BB0EB77D1C6}"/>
                    </a:ext>
                  </a:extLst>
                </p:cNvPr>
                <p:cNvSpPr/>
                <p:nvPr/>
              </p:nvSpPr>
              <p:spPr>
                <a:xfrm>
                  <a:off x="5811392" y="2448725"/>
                  <a:ext cx="72921" cy="72919"/>
                </a:xfrm>
                <a:custGeom>
                  <a:avLst/>
                  <a:gdLst>
                    <a:gd name="connsiteX0" fmla="*/ 66675 w 66677"/>
                    <a:gd name="connsiteY0" fmla="*/ 33338 h 66675"/>
                    <a:gd name="connsiteX1" fmla="*/ 34290 w 66677"/>
                    <a:gd name="connsiteY1" fmla="*/ 0 h 66675"/>
                    <a:gd name="connsiteX2" fmla="*/ 33338 w 66677"/>
                    <a:gd name="connsiteY2" fmla="*/ 0 h 66675"/>
                    <a:gd name="connsiteX3" fmla="*/ 0 w 66677"/>
                    <a:gd name="connsiteY3" fmla="*/ 33338 h 66675"/>
                    <a:gd name="connsiteX4" fmla="*/ 33338 w 66677"/>
                    <a:gd name="connsiteY4" fmla="*/ 66675 h 66675"/>
                    <a:gd name="connsiteX5" fmla="*/ 66675 w 66677"/>
                    <a:gd name="connsiteY5" fmla="*/ 33338 h 66675"/>
                    <a:gd name="connsiteX6" fmla="*/ 47625 w 66677"/>
                    <a:gd name="connsiteY6" fmla="*/ 33176 h 66675"/>
                    <a:gd name="connsiteX7" fmla="*/ 33500 w 66677"/>
                    <a:gd name="connsiteY7" fmla="*/ 47624 h 66675"/>
                    <a:gd name="connsiteX8" fmla="*/ 19052 w 66677"/>
                    <a:gd name="connsiteY8" fmla="*/ 33499 h 66675"/>
                    <a:gd name="connsiteX9" fmla="*/ 33177 w 66677"/>
                    <a:gd name="connsiteY9" fmla="*/ 19051 h 66675"/>
                    <a:gd name="connsiteX10" fmla="*/ 33338 w 66677"/>
                    <a:gd name="connsiteY10" fmla="*/ 19050 h 66675"/>
                    <a:gd name="connsiteX11" fmla="*/ 33957 w 66677"/>
                    <a:gd name="connsiteY11" fmla="*/ 19050 h 66675"/>
                    <a:gd name="connsiteX12" fmla="*/ 47625 w 66677"/>
                    <a:gd name="connsiteY12" fmla="*/ 33176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677" h="66675">
                      <a:moveTo>
                        <a:pt x="66675" y="33338"/>
                      </a:moveTo>
                      <a:cubicBezTo>
                        <a:pt x="66877" y="15213"/>
                        <a:pt x="52412" y="324"/>
                        <a:pt x="34290" y="0"/>
                      </a:cubicBezTo>
                      <a:lnTo>
                        <a:pt x="33338" y="0"/>
                      </a:lnTo>
                      <a:cubicBezTo>
                        <a:pt x="14926" y="0"/>
                        <a:pt x="0" y="14926"/>
                        <a:pt x="0" y="33338"/>
                      </a:cubicBezTo>
                      <a:cubicBezTo>
                        <a:pt x="0" y="51749"/>
                        <a:pt x="14926" y="66675"/>
                        <a:pt x="33338" y="66675"/>
                      </a:cubicBezTo>
                      <a:cubicBezTo>
                        <a:pt x="51749" y="66675"/>
                        <a:pt x="66675" y="51749"/>
                        <a:pt x="66675" y="33338"/>
                      </a:cubicBezTo>
                      <a:close/>
                      <a:moveTo>
                        <a:pt x="47625" y="33176"/>
                      </a:moveTo>
                      <a:cubicBezTo>
                        <a:pt x="47715" y="41066"/>
                        <a:pt x="41391" y="47535"/>
                        <a:pt x="33500" y="47624"/>
                      </a:cubicBezTo>
                      <a:cubicBezTo>
                        <a:pt x="25610" y="47714"/>
                        <a:pt x="19141" y="41390"/>
                        <a:pt x="19052" y="33499"/>
                      </a:cubicBezTo>
                      <a:cubicBezTo>
                        <a:pt x="18962" y="25609"/>
                        <a:pt x="25286" y="19140"/>
                        <a:pt x="33177" y="19051"/>
                      </a:cubicBezTo>
                      <a:cubicBezTo>
                        <a:pt x="33230" y="19050"/>
                        <a:pt x="33284" y="19050"/>
                        <a:pt x="33338" y="19050"/>
                      </a:cubicBezTo>
                      <a:lnTo>
                        <a:pt x="33957" y="19050"/>
                      </a:lnTo>
                      <a:cubicBezTo>
                        <a:pt x="41630" y="19180"/>
                        <a:pt x="47747" y="25502"/>
                        <a:pt x="47625" y="331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925A20F9-0563-9835-B2BD-376A8967D216}"/>
                    </a:ext>
                  </a:extLst>
                </p:cNvPr>
                <p:cNvSpPr/>
                <p:nvPr/>
              </p:nvSpPr>
              <p:spPr>
                <a:xfrm>
                  <a:off x="5915999" y="2697130"/>
                  <a:ext cx="139733" cy="105430"/>
                </a:xfrm>
                <a:custGeom>
                  <a:avLst/>
                  <a:gdLst>
                    <a:gd name="connsiteX0" fmla="*/ 127768 w 127768"/>
                    <a:gd name="connsiteY0" fmla="*/ 13468 h 96402"/>
                    <a:gd name="connsiteX1" fmla="*/ 114300 w 127768"/>
                    <a:gd name="connsiteY1" fmla="*/ 0 h 96402"/>
                    <a:gd name="connsiteX2" fmla="*/ 44834 w 127768"/>
                    <a:gd name="connsiteY2" fmla="*/ 69456 h 96402"/>
                    <a:gd name="connsiteX3" fmla="*/ 13468 w 127768"/>
                    <a:gd name="connsiteY3" fmla="*/ 38100 h 96402"/>
                    <a:gd name="connsiteX4" fmla="*/ 0 w 127768"/>
                    <a:gd name="connsiteY4" fmla="*/ 51568 h 96402"/>
                    <a:gd name="connsiteX5" fmla="*/ 44834 w 127768"/>
                    <a:gd name="connsiteY5" fmla="*/ 96403 h 96402"/>
                    <a:gd name="connsiteX6" fmla="*/ 127768 w 127768"/>
                    <a:gd name="connsiteY6" fmla="*/ 13468 h 9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768" h="96402">
                      <a:moveTo>
                        <a:pt x="127768" y="13468"/>
                      </a:moveTo>
                      <a:lnTo>
                        <a:pt x="114300" y="0"/>
                      </a:lnTo>
                      <a:lnTo>
                        <a:pt x="44834" y="69456"/>
                      </a:lnTo>
                      <a:lnTo>
                        <a:pt x="13468" y="38100"/>
                      </a:lnTo>
                      <a:lnTo>
                        <a:pt x="0" y="51568"/>
                      </a:lnTo>
                      <a:lnTo>
                        <a:pt x="44834" y="96403"/>
                      </a:lnTo>
                      <a:lnTo>
                        <a:pt x="127768" y="134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63" name="Forme libre : forme 62">
                  <a:extLst>
                    <a:ext uri="{FF2B5EF4-FFF2-40B4-BE49-F238E27FC236}">
                      <a16:creationId xmlns:a16="http://schemas.microsoft.com/office/drawing/2014/main" id="{EDDF3498-5D6F-D2BD-4813-6795D8464BBB}"/>
                    </a:ext>
                  </a:extLst>
                </p:cNvPr>
                <p:cNvSpPr/>
                <p:nvPr/>
              </p:nvSpPr>
              <p:spPr>
                <a:xfrm>
                  <a:off x="5639501" y="2735746"/>
                  <a:ext cx="218756" cy="20834"/>
                </a:xfrm>
                <a:custGeom>
                  <a:avLst/>
                  <a:gdLst>
                    <a:gd name="connsiteX0" fmla="*/ 0 w 200024"/>
                    <a:gd name="connsiteY0" fmla="*/ 0 h 19050"/>
                    <a:gd name="connsiteX1" fmla="*/ 200025 w 200024"/>
                    <a:gd name="connsiteY1" fmla="*/ 0 h 19050"/>
                    <a:gd name="connsiteX2" fmla="*/ 200025 w 200024"/>
                    <a:gd name="connsiteY2" fmla="*/ 19050 h 19050"/>
                    <a:gd name="connsiteX3" fmla="*/ 0 w 200024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4" h="19050">
                      <a:moveTo>
                        <a:pt x="0" y="0"/>
                      </a:moveTo>
                      <a:lnTo>
                        <a:pt x="200025" y="0"/>
                      </a:lnTo>
                      <a:lnTo>
                        <a:pt x="20002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64" name="Forme libre : forme 63">
                  <a:extLst>
                    <a:ext uri="{FF2B5EF4-FFF2-40B4-BE49-F238E27FC236}">
                      <a16:creationId xmlns:a16="http://schemas.microsoft.com/office/drawing/2014/main" id="{6CAA29D7-C654-8F3D-3E77-6A9E730B40C1}"/>
                    </a:ext>
                  </a:extLst>
                </p:cNvPr>
                <p:cNvSpPr/>
                <p:nvPr/>
              </p:nvSpPr>
              <p:spPr>
                <a:xfrm>
                  <a:off x="5915999" y="2873079"/>
                  <a:ext cx="139733" cy="105430"/>
                </a:xfrm>
                <a:custGeom>
                  <a:avLst/>
                  <a:gdLst>
                    <a:gd name="connsiteX0" fmla="*/ 127768 w 127768"/>
                    <a:gd name="connsiteY0" fmla="*/ 13468 h 96402"/>
                    <a:gd name="connsiteX1" fmla="*/ 114300 w 127768"/>
                    <a:gd name="connsiteY1" fmla="*/ 0 h 96402"/>
                    <a:gd name="connsiteX2" fmla="*/ 44834 w 127768"/>
                    <a:gd name="connsiteY2" fmla="*/ 69466 h 96402"/>
                    <a:gd name="connsiteX3" fmla="*/ 13468 w 127768"/>
                    <a:gd name="connsiteY3" fmla="*/ 38100 h 96402"/>
                    <a:gd name="connsiteX4" fmla="*/ 0 w 127768"/>
                    <a:gd name="connsiteY4" fmla="*/ 51568 h 96402"/>
                    <a:gd name="connsiteX5" fmla="*/ 44834 w 127768"/>
                    <a:gd name="connsiteY5" fmla="*/ 96403 h 96402"/>
                    <a:gd name="connsiteX6" fmla="*/ 127768 w 127768"/>
                    <a:gd name="connsiteY6" fmla="*/ 13468 h 9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768" h="96402">
                      <a:moveTo>
                        <a:pt x="127768" y="13468"/>
                      </a:moveTo>
                      <a:lnTo>
                        <a:pt x="114300" y="0"/>
                      </a:lnTo>
                      <a:lnTo>
                        <a:pt x="44834" y="69466"/>
                      </a:lnTo>
                      <a:lnTo>
                        <a:pt x="13468" y="38100"/>
                      </a:lnTo>
                      <a:lnTo>
                        <a:pt x="0" y="51568"/>
                      </a:lnTo>
                      <a:lnTo>
                        <a:pt x="44834" y="96403"/>
                      </a:lnTo>
                      <a:lnTo>
                        <a:pt x="127768" y="134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65" name="Forme libre : forme 64">
                  <a:extLst>
                    <a:ext uri="{FF2B5EF4-FFF2-40B4-BE49-F238E27FC236}">
                      <a16:creationId xmlns:a16="http://schemas.microsoft.com/office/drawing/2014/main" id="{4684F6D5-97AD-EB5A-A441-E5403D73E7CD}"/>
                    </a:ext>
                  </a:extLst>
                </p:cNvPr>
                <p:cNvSpPr/>
                <p:nvPr/>
              </p:nvSpPr>
              <p:spPr>
                <a:xfrm>
                  <a:off x="5639501" y="2911695"/>
                  <a:ext cx="218756" cy="20834"/>
                </a:xfrm>
                <a:custGeom>
                  <a:avLst/>
                  <a:gdLst>
                    <a:gd name="connsiteX0" fmla="*/ 0 w 200024"/>
                    <a:gd name="connsiteY0" fmla="*/ 0 h 19050"/>
                    <a:gd name="connsiteX1" fmla="*/ 200025 w 200024"/>
                    <a:gd name="connsiteY1" fmla="*/ 0 h 19050"/>
                    <a:gd name="connsiteX2" fmla="*/ 200025 w 200024"/>
                    <a:gd name="connsiteY2" fmla="*/ 19050 h 19050"/>
                    <a:gd name="connsiteX3" fmla="*/ 0 w 200024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4" h="19050">
                      <a:moveTo>
                        <a:pt x="0" y="0"/>
                      </a:moveTo>
                      <a:lnTo>
                        <a:pt x="200025" y="0"/>
                      </a:lnTo>
                      <a:lnTo>
                        <a:pt x="20002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66" name="Forme libre : forme 65">
                  <a:extLst>
                    <a:ext uri="{FF2B5EF4-FFF2-40B4-BE49-F238E27FC236}">
                      <a16:creationId xmlns:a16="http://schemas.microsoft.com/office/drawing/2014/main" id="{AC9DAF58-D1D6-543E-9EDC-01762A586C61}"/>
                    </a:ext>
                  </a:extLst>
                </p:cNvPr>
                <p:cNvSpPr/>
                <p:nvPr/>
              </p:nvSpPr>
              <p:spPr>
                <a:xfrm>
                  <a:off x="5915999" y="3035118"/>
                  <a:ext cx="139733" cy="105430"/>
                </a:xfrm>
                <a:custGeom>
                  <a:avLst/>
                  <a:gdLst>
                    <a:gd name="connsiteX0" fmla="*/ 127768 w 127768"/>
                    <a:gd name="connsiteY0" fmla="*/ 13468 h 96402"/>
                    <a:gd name="connsiteX1" fmla="*/ 114300 w 127768"/>
                    <a:gd name="connsiteY1" fmla="*/ 0 h 96402"/>
                    <a:gd name="connsiteX2" fmla="*/ 44834 w 127768"/>
                    <a:gd name="connsiteY2" fmla="*/ 69466 h 96402"/>
                    <a:gd name="connsiteX3" fmla="*/ 13468 w 127768"/>
                    <a:gd name="connsiteY3" fmla="*/ 38100 h 96402"/>
                    <a:gd name="connsiteX4" fmla="*/ 0 w 127768"/>
                    <a:gd name="connsiteY4" fmla="*/ 51568 h 96402"/>
                    <a:gd name="connsiteX5" fmla="*/ 44834 w 127768"/>
                    <a:gd name="connsiteY5" fmla="*/ 96403 h 96402"/>
                    <a:gd name="connsiteX6" fmla="*/ 127768 w 127768"/>
                    <a:gd name="connsiteY6" fmla="*/ 13468 h 9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768" h="96402">
                      <a:moveTo>
                        <a:pt x="127768" y="13468"/>
                      </a:moveTo>
                      <a:lnTo>
                        <a:pt x="114300" y="0"/>
                      </a:lnTo>
                      <a:lnTo>
                        <a:pt x="44834" y="69466"/>
                      </a:lnTo>
                      <a:lnTo>
                        <a:pt x="13468" y="38100"/>
                      </a:lnTo>
                      <a:lnTo>
                        <a:pt x="0" y="51568"/>
                      </a:lnTo>
                      <a:lnTo>
                        <a:pt x="44834" y="96403"/>
                      </a:lnTo>
                      <a:lnTo>
                        <a:pt x="127768" y="134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67" name="Forme libre : forme 66">
                  <a:extLst>
                    <a:ext uri="{FF2B5EF4-FFF2-40B4-BE49-F238E27FC236}">
                      <a16:creationId xmlns:a16="http://schemas.microsoft.com/office/drawing/2014/main" id="{40EADE11-EF65-0C56-B2BC-DA9CC32AB63F}"/>
                    </a:ext>
                  </a:extLst>
                </p:cNvPr>
                <p:cNvSpPr/>
                <p:nvPr/>
              </p:nvSpPr>
              <p:spPr>
                <a:xfrm>
                  <a:off x="5639501" y="3073734"/>
                  <a:ext cx="218756" cy="20834"/>
                </a:xfrm>
                <a:custGeom>
                  <a:avLst/>
                  <a:gdLst>
                    <a:gd name="connsiteX0" fmla="*/ 0 w 200024"/>
                    <a:gd name="connsiteY0" fmla="*/ 0 h 19050"/>
                    <a:gd name="connsiteX1" fmla="*/ 200025 w 200024"/>
                    <a:gd name="connsiteY1" fmla="*/ 0 h 19050"/>
                    <a:gd name="connsiteX2" fmla="*/ 200025 w 200024"/>
                    <a:gd name="connsiteY2" fmla="*/ 19050 h 19050"/>
                    <a:gd name="connsiteX3" fmla="*/ 0 w 200024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4" h="19050">
                      <a:moveTo>
                        <a:pt x="0" y="0"/>
                      </a:moveTo>
                      <a:lnTo>
                        <a:pt x="200025" y="0"/>
                      </a:lnTo>
                      <a:lnTo>
                        <a:pt x="20002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70" name="Forme libre : forme 69">
                  <a:extLst>
                    <a:ext uri="{FF2B5EF4-FFF2-40B4-BE49-F238E27FC236}">
                      <a16:creationId xmlns:a16="http://schemas.microsoft.com/office/drawing/2014/main" id="{D003BE6B-7070-9C0C-49B4-B5A59D368972}"/>
                    </a:ext>
                  </a:extLst>
                </p:cNvPr>
                <p:cNvSpPr/>
                <p:nvPr/>
              </p:nvSpPr>
              <p:spPr>
                <a:xfrm>
                  <a:off x="5535342" y="2396420"/>
                  <a:ext cx="625019" cy="833578"/>
                </a:xfrm>
                <a:custGeom>
                  <a:avLst/>
                  <a:gdLst>
                    <a:gd name="connsiteX0" fmla="*/ 533400 w 571500"/>
                    <a:gd name="connsiteY0" fmla="*/ 66675 h 762200"/>
                    <a:gd name="connsiteX1" fmla="*/ 390525 w 571500"/>
                    <a:gd name="connsiteY1" fmla="*/ 66675 h 762200"/>
                    <a:gd name="connsiteX2" fmla="*/ 390525 w 571500"/>
                    <a:gd name="connsiteY2" fmla="*/ 47625 h 762200"/>
                    <a:gd name="connsiteX3" fmla="*/ 342900 w 571500"/>
                    <a:gd name="connsiteY3" fmla="*/ 0 h 762200"/>
                    <a:gd name="connsiteX4" fmla="*/ 228600 w 571500"/>
                    <a:gd name="connsiteY4" fmla="*/ 0 h 762200"/>
                    <a:gd name="connsiteX5" fmla="*/ 180975 w 571500"/>
                    <a:gd name="connsiteY5" fmla="*/ 47625 h 762200"/>
                    <a:gd name="connsiteX6" fmla="*/ 180975 w 571500"/>
                    <a:gd name="connsiteY6" fmla="*/ 66675 h 762200"/>
                    <a:gd name="connsiteX7" fmla="*/ 38100 w 571500"/>
                    <a:gd name="connsiteY7" fmla="*/ 66675 h 762200"/>
                    <a:gd name="connsiteX8" fmla="*/ 0 w 571500"/>
                    <a:gd name="connsiteY8" fmla="*/ 104775 h 762200"/>
                    <a:gd name="connsiteX9" fmla="*/ 0 w 571500"/>
                    <a:gd name="connsiteY9" fmla="*/ 724100 h 762200"/>
                    <a:gd name="connsiteX10" fmla="*/ 38100 w 571500"/>
                    <a:gd name="connsiteY10" fmla="*/ 762200 h 762200"/>
                    <a:gd name="connsiteX11" fmla="*/ 533400 w 571500"/>
                    <a:gd name="connsiteY11" fmla="*/ 762200 h 762200"/>
                    <a:gd name="connsiteX12" fmla="*/ 571500 w 571500"/>
                    <a:gd name="connsiteY12" fmla="*/ 724100 h 762200"/>
                    <a:gd name="connsiteX13" fmla="*/ 571500 w 571500"/>
                    <a:gd name="connsiteY13" fmla="*/ 104775 h 762200"/>
                    <a:gd name="connsiteX14" fmla="*/ 533400 w 571500"/>
                    <a:gd name="connsiteY14" fmla="*/ 66675 h 762200"/>
                    <a:gd name="connsiteX15" fmla="*/ 161925 w 571500"/>
                    <a:gd name="connsiteY15" fmla="*/ 85725 h 762200"/>
                    <a:gd name="connsiteX16" fmla="*/ 200025 w 571500"/>
                    <a:gd name="connsiteY16" fmla="*/ 85725 h 762200"/>
                    <a:gd name="connsiteX17" fmla="*/ 200025 w 571500"/>
                    <a:gd name="connsiteY17" fmla="*/ 47625 h 762200"/>
                    <a:gd name="connsiteX18" fmla="*/ 228600 w 571500"/>
                    <a:gd name="connsiteY18" fmla="*/ 19050 h 762200"/>
                    <a:gd name="connsiteX19" fmla="*/ 342900 w 571500"/>
                    <a:gd name="connsiteY19" fmla="*/ 19050 h 762200"/>
                    <a:gd name="connsiteX20" fmla="*/ 371475 w 571500"/>
                    <a:gd name="connsiteY20" fmla="*/ 47625 h 762200"/>
                    <a:gd name="connsiteX21" fmla="*/ 371475 w 571500"/>
                    <a:gd name="connsiteY21" fmla="*/ 85725 h 762200"/>
                    <a:gd name="connsiteX22" fmla="*/ 409575 w 571500"/>
                    <a:gd name="connsiteY22" fmla="*/ 85725 h 762200"/>
                    <a:gd name="connsiteX23" fmla="*/ 409575 w 571500"/>
                    <a:gd name="connsiteY23" fmla="*/ 162125 h 762200"/>
                    <a:gd name="connsiteX24" fmla="*/ 161925 w 571500"/>
                    <a:gd name="connsiteY24" fmla="*/ 162125 h 762200"/>
                    <a:gd name="connsiteX25" fmla="*/ 552450 w 571500"/>
                    <a:gd name="connsiteY25" fmla="*/ 724100 h 762200"/>
                    <a:gd name="connsiteX26" fmla="*/ 533400 w 571500"/>
                    <a:gd name="connsiteY26" fmla="*/ 743150 h 762200"/>
                    <a:gd name="connsiteX27" fmla="*/ 38100 w 571500"/>
                    <a:gd name="connsiteY27" fmla="*/ 743150 h 762200"/>
                    <a:gd name="connsiteX28" fmla="*/ 19050 w 571500"/>
                    <a:gd name="connsiteY28" fmla="*/ 724100 h 762200"/>
                    <a:gd name="connsiteX29" fmla="*/ 19050 w 571500"/>
                    <a:gd name="connsiteY29" fmla="*/ 104775 h 762200"/>
                    <a:gd name="connsiteX30" fmla="*/ 38100 w 571500"/>
                    <a:gd name="connsiteY30" fmla="*/ 85725 h 762200"/>
                    <a:gd name="connsiteX31" fmla="*/ 142875 w 571500"/>
                    <a:gd name="connsiteY31" fmla="*/ 85725 h 762200"/>
                    <a:gd name="connsiteX32" fmla="*/ 142875 w 571500"/>
                    <a:gd name="connsiteY32" fmla="*/ 181175 h 762200"/>
                    <a:gd name="connsiteX33" fmla="*/ 428625 w 571500"/>
                    <a:gd name="connsiteY33" fmla="*/ 181175 h 762200"/>
                    <a:gd name="connsiteX34" fmla="*/ 428625 w 571500"/>
                    <a:gd name="connsiteY34" fmla="*/ 85725 h 762200"/>
                    <a:gd name="connsiteX35" fmla="*/ 533400 w 571500"/>
                    <a:gd name="connsiteY35" fmla="*/ 85725 h 762200"/>
                    <a:gd name="connsiteX36" fmla="*/ 552450 w 571500"/>
                    <a:gd name="connsiteY36" fmla="*/ 104775 h 7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71500" h="762200">
                      <a:moveTo>
                        <a:pt x="533400" y="66675"/>
                      </a:moveTo>
                      <a:lnTo>
                        <a:pt x="390525" y="66675"/>
                      </a:lnTo>
                      <a:lnTo>
                        <a:pt x="390525" y="47625"/>
                      </a:lnTo>
                      <a:cubicBezTo>
                        <a:pt x="390494" y="21335"/>
                        <a:pt x="369190" y="32"/>
                        <a:pt x="342900" y="0"/>
                      </a:cubicBezTo>
                      <a:lnTo>
                        <a:pt x="228600" y="0"/>
                      </a:lnTo>
                      <a:cubicBezTo>
                        <a:pt x="202310" y="32"/>
                        <a:pt x="181006" y="21335"/>
                        <a:pt x="180975" y="47625"/>
                      </a:cubicBezTo>
                      <a:lnTo>
                        <a:pt x="180975" y="66675"/>
                      </a:lnTo>
                      <a:lnTo>
                        <a:pt x="38100" y="66675"/>
                      </a:lnTo>
                      <a:cubicBezTo>
                        <a:pt x="17058" y="66675"/>
                        <a:pt x="0" y="83733"/>
                        <a:pt x="0" y="104775"/>
                      </a:cubicBezTo>
                      <a:lnTo>
                        <a:pt x="0" y="724100"/>
                      </a:lnTo>
                      <a:cubicBezTo>
                        <a:pt x="0" y="745142"/>
                        <a:pt x="17058" y="762200"/>
                        <a:pt x="38100" y="762200"/>
                      </a:cubicBezTo>
                      <a:lnTo>
                        <a:pt x="533400" y="762200"/>
                      </a:lnTo>
                      <a:cubicBezTo>
                        <a:pt x="554442" y="762200"/>
                        <a:pt x="571500" y="745142"/>
                        <a:pt x="571500" y="724100"/>
                      </a:cubicBezTo>
                      <a:lnTo>
                        <a:pt x="571500" y="104775"/>
                      </a:lnTo>
                      <a:cubicBezTo>
                        <a:pt x="571500" y="83733"/>
                        <a:pt x="554442" y="66675"/>
                        <a:pt x="533400" y="66675"/>
                      </a:cubicBezTo>
                      <a:close/>
                      <a:moveTo>
                        <a:pt x="161925" y="85725"/>
                      </a:moveTo>
                      <a:lnTo>
                        <a:pt x="200025" y="85725"/>
                      </a:lnTo>
                      <a:lnTo>
                        <a:pt x="200025" y="47625"/>
                      </a:lnTo>
                      <a:cubicBezTo>
                        <a:pt x="200025" y="31843"/>
                        <a:pt x="212818" y="19050"/>
                        <a:pt x="228600" y="19050"/>
                      </a:cubicBezTo>
                      <a:lnTo>
                        <a:pt x="342900" y="19050"/>
                      </a:lnTo>
                      <a:cubicBezTo>
                        <a:pt x="358682" y="19050"/>
                        <a:pt x="371475" y="31843"/>
                        <a:pt x="371475" y="47625"/>
                      </a:cubicBezTo>
                      <a:lnTo>
                        <a:pt x="371475" y="85725"/>
                      </a:lnTo>
                      <a:lnTo>
                        <a:pt x="409575" y="85725"/>
                      </a:lnTo>
                      <a:lnTo>
                        <a:pt x="409575" y="162125"/>
                      </a:lnTo>
                      <a:lnTo>
                        <a:pt x="161925" y="162125"/>
                      </a:lnTo>
                      <a:close/>
                      <a:moveTo>
                        <a:pt x="552450" y="724100"/>
                      </a:moveTo>
                      <a:cubicBezTo>
                        <a:pt x="552450" y="734621"/>
                        <a:pt x="543921" y="743150"/>
                        <a:pt x="533400" y="743150"/>
                      </a:cubicBezTo>
                      <a:lnTo>
                        <a:pt x="38100" y="743150"/>
                      </a:lnTo>
                      <a:cubicBezTo>
                        <a:pt x="27579" y="743150"/>
                        <a:pt x="19050" y="734621"/>
                        <a:pt x="19050" y="724100"/>
                      </a:cubicBezTo>
                      <a:lnTo>
                        <a:pt x="19050" y="104775"/>
                      </a:lnTo>
                      <a:cubicBezTo>
                        <a:pt x="19050" y="94254"/>
                        <a:pt x="27579" y="85725"/>
                        <a:pt x="38100" y="85725"/>
                      </a:cubicBezTo>
                      <a:lnTo>
                        <a:pt x="142875" y="85725"/>
                      </a:lnTo>
                      <a:lnTo>
                        <a:pt x="142875" y="181175"/>
                      </a:lnTo>
                      <a:lnTo>
                        <a:pt x="428625" y="181175"/>
                      </a:lnTo>
                      <a:lnTo>
                        <a:pt x="428625" y="85725"/>
                      </a:lnTo>
                      <a:lnTo>
                        <a:pt x="533400" y="85725"/>
                      </a:lnTo>
                      <a:cubicBezTo>
                        <a:pt x="543921" y="85725"/>
                        <a:pt x="552450" y="94254"/>
                        <a:pt x="552450" y="1047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 dirty="0"/>
                </a:p>
              </p:txBody>
            </p:sp>
            <p:sp>
              <p:nvSpPr>
                <p:cNvPr id="76" name="Forme libre : forme 75">
                  <a:extLst>
                    <a:ext uri="{FF2B5EF4-FFF2-40B4-BE49-F238E27FC236}">
                      <a16:creationId xmlns:a16="http://schemas.microsoft.com/office/drawing/2014/main" id="{48855BCD-BB96-0C69-728E-67E9A6FDBDE4}"/>
                    </a:ext>
                  </a:extLst>
                </p:cNvPr>
                <p:cNvSpPr/>
                <p:nvPr/>
              </p:nvSpPr>
              <p:spPr>
                <a:xfrm>
                  <a:off x="6061814" y="2555706"/>
                  <a:ext cx="479204" cy="479411"/>
                </a:xfrm>
                <a:custGeom>
                  <a:avLst/>
                  <a:gdLst>
                    <a:gd name="connsiteX0" fmla="*/ 392821 w 438171"/>
                    <a:gd name="connsiteY0" fmla="*/ 6582 h 438360"/>
                    <a:gd name="connsiteX1" fmla="*/ 361989 w 438171"/>
                    <a:gd name="connsiteY1" fmla="*/ 6192 h 438360"/>
                    <a:gd name="connsiteX2" fmla="*/ 361950 w 438171"/>
                    <a:gd name="connsiteY2" fmla="*/ 6230 h 438360"/>
                    <a:gd name="connsiteX3" fmla="*/ 361598 w 438171"/>
                    <a:gd name="connsiteY3" fmla="*/ 6582 h 438360"/>
                    <a:gd name="connsiteX4" fmla="*/ 34519 w 438171"/>
                    <a:gd name="connsiteY4" fmla="*/ 334347 h 438360"/>
                    <a:gd name="connsiteX5" fmla="*/ 0 w 438171"/>
                    <a:gd name="connsiteY5" fmla="*/ 438360 h 438360"/>
                    <a:gd name="connsiteX6" fmla="*/ 104489 w 438171"/>
                    <a:gd name="connsiteY6" fmla="*/ 403880 h 438360"/>
                    <a:gd name="connsiteX7" fmla="*/ 431121 w 438171"/>
                    <a:gd name="connsiteY7" fmla="*/ 76048 h 438360"/>
                    <a:gd name="connsiteX8" fmla="*/ 433026 w 438171"/>
                    <a:gd name="connsiteY8" fmla="*/ 46807 h 438360"/>
                    <a:gd name="connsiteX9" fmla="*/ 32718 w 438171"/>
                    <a:gd name="connsiteY9" fmla="*/ 400270 h 438360"/>
                    <a:gd name="connsiteX10" fmla="*/ 49530 w 438171"/>
                    <a:gd name="connsiteY10" fmla="*/ 349587 h 438360"/>
                    <a:gd name="connsiteX11" fmla="*/ 89708 w 438171"/>
                    <a:gd name="connsiteY11" fmla="*/ 352589 h 438360"/>
                    <a:gd name="connsiteX12" fmla="*/ 90869 w 438171"/>
                    <a:gd name="connsiteY12" fmla="*/ 388325 h 438360"/>
                    <a:gd name="connsiteX13" fmla="*/ 38138 w 438171"/>
                    <a:gd name="connsiteY13" fmla="*/ 405728 h 438360"/>
                    <a:gd name="connsiteX14" fmla="*/ 101775 w 438171"/>
                    <a:gd name="connsiteY14" fmla="*/ 337519 h 438360"/>
                    <a:gd name="connsiteX15" fmla="*/ 71857 w 438171"/>
                    <a:gd name="connsiteY15" fmla="*/ 323936 h 438360"/>
                    <a:gd name="connsiteX16" fmla="*/ 324269 w 438171"/>
                    <a:gd name="connsiteY16" fmla="*/ 71000 h 438360"/>
                    <a:gd name="connsiteX17" fmla="*/ 366836 w 438171"/>
                    <a:gd name="connsiteY17" fmla="*/ 113577 h 438360"/>
                    <a:gd name="connsiteX18" fmla="*/ 115252 w 438171"/>
                    <a:gd name="connsiteY18" fmla="*/ 366113 h 438360"/>
                    <a:gd name="connsiteX19" fmla="*/ 101775 w 438171"/>
                    <a:gd name="connsiteY19" fmla="*/ 337519 h 438360"/>
                    <a:gd name="connsiteX20" fmla="*/ 418529 w 438171"/>
                    <a:gd name="connsiteY20" fmla="*/ 61751 h 438360"/>
                    <a:gd name="connsiteX21" fmla="*/ 418062 w 438171"/>
                    <a:gd name="connsiteY21" fmla="*/ 62161 h 438360"/>
                    <a:gd name="connsiteX22" fmla="*/ 417624 w 438171"/>
                    <a:gd name="connsiteY22" fmla="*/ 62609 h 438360"/>
                    <a:gd name="connsiteX23" fmla="*/ 380286 w 438171"/>
                    <a:gd name="connsiteY23" fmla="*/ 100080 h 438360"/>
                    <a:gd name="connsiteX24" fmla="*/ 337718 w 438171"/>
                    <a:gd name="connsiteY24" fmla="*/ 57522 h 438360"/>
                    <a:gd name="connsiteX25" fmla="*/ 375285 w 438171"/>
                    <a:gd name="connsiteY25" fmla="*/ 19851 h 438360"/>
                    <a:gd name="connsiteX26" fmla="*/ 377190 w 438171"/>
                    <a:gd name="connsiteY26" fmla="*/ 19070 h 438360"/>
                    <a:gd name="connsiteX27" fmla="*/ 379305 w 438171"/>
                    <a:gd name="connsiteY27" fmla="*/ 20022 h 438360"/>
                    <a:gd name="connsiteX28" fmla="*/ 418805 w 438171"/>
                    <a:gd name="connsiteY28" fmla="*/ 59580 h 438360"/>
                    <a:gd name="connsiteX29" fmla="*/ 418529 w 438171"/>
                    <a:gd name="connsiteY29" fmla="*/ 61751 h 438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38171" h="438360">
                      <a:moveTo>
                        <a:pt x="392821" y="6582"/>
                      </a:moveTo>
                      <a:cubicBezTo>
                        <a:pt x="384415" y="-2040"/>
                        <a:pt x="370611" y="-2214"/>
                        <a:pt x="361989" y="6192"/>
                      </a:cubicBezTo>
                      <a:cubicBezTo>
                        <a:pt x="361976" y="6204"/>
                        <a:pt x="361963" y="6218"/>
                        <a:pt x="361950" y="6230"/>
                      </a:cubicBezTo>
                      <a:lnTo>
                        <a:pt x="361598" y="6582"/>
                      </a:lnTo>
                      <a:lnTo>
                        <a:pt x="34519" y="334347"/>
                      </a:lnTo>
                      <a:lnTo>
                        <a:pt x="0" y="438360"/>
                      </a:lnTo>
                      <a:lnTo>
                        <a:pt x="104489" y="403880"/>
                      </a:lnTo>
                      <a:lnTo>
                        <a:pt x="431121" y="76048"/>
                      </a:lnTo>
                      <a:cubicBezTo>
                        <a:pt x="439719" y="68498"/>
                        <a:pt x="440571" y="55409"/>
                        <a:pt x="433026" y="46807"/>
                      </a:cubicBezTo>
                      <a:close/>
                      <a:moveTo>
                        <a:pt x="32718" y="400270"/>
                      </a:moveTo>
                      <a:lnTo>
                        <a:pt x="49530" y="349587"/>
                      </a:lnTo>
                      <a:cubicBezTo>
                        <a:pt x="61453" y="339321"/>
                        <a:pt x="79442" y="340664"/>
                        <a:pt x="89708" y="352589"/>
                      </a:cubicBezTo>
                      <a:cubicBezTo>
                        <a:pt x="98452" y="362745"/>
                        <a:pt x="98936" y="377623"/>
                        <a:pt x="90869" y="388325"/>
                      </a:cubicBezTo>
                      <a:lnTo>
                        <a:pt x="38138" y="405728"/>
                      </a:lnTo>
                      <a:close/>
                      <a:moveTo>
                        <a:pt x="101775" y="337519"/>
                      </a:moveTo>
                      <a:cubicBezTo>
                        <a:pt x="93750" y="329555"/>
                        <a:pt x="83134" y="324736"/>
                        <a:pt x="71857" y="323936"/>
                      </a:cubicBezTo>
                      <a:lnTo>
                        <a:pt x="324269" y="71000"/>
                      </a:lnTo>
                      <a:lnTo>
                        <a:pt x="366836" y="113577"/>
                      </a:lnTo>
                      <a:lnTo>
                        <a:pt x="115252" y="366113"/>
                      </a:lnTo>
                      <a:cubicBezTo>
                        <a:pt x="114174" y="355318"/>
                        <a:pt x="109416" y="345221"/>
                        <a:pt x="101775" y="337519"/>
                      </a:cubicBezTo>
                      <a:close/>
                      <a:moveTo>
                        <a:pt x="418529" y="61751"/>
                      </a:moveTo>
                      <a:lnTo>
                        <a:pt x="418062" y="62161"/>
                      </a:lnTo>
                      <a:lnTo>
                        <a:pt x="417624" y="62609"/>
                      </a:lnTo>
                      <a:lnTo>
                        <a:pt x="380286" y="100080"/>
                      </a:lnTo>
                      <a:lnTo>
                        <a:pt x="337718" y="57522"/>
                      </a:lnTo>
                      <a:lnTo>
                        <a:pt x="375285" y="19851"/>
                      </a:lnTo>
                      <a:cubicBezTo>
                        <a:pt x="375792" y="19349"/>
                        <a:pt x="376477" y="19068"/>
                        <a:pt x="377190" y="19070"/>
                      </a:cubicBezTo>
                      <a:cubicBezTo>
                        <a:pt x="377998" y="19074"/>
                        <a:pt x="378766" y="19420"/>
                        <a:pt x="379305" y="20022"/>
                      </a:cubicBezTo>
                      <a:lnTo>
                        <a:pt x="418805" y="59580"/>
                      </a:lnTo>
                      <a:cubicBezTo>
                        <a:pt x="419263" y="60272"/>
                        <a:pt x="419146" y="61196"/>
                        <a:pt x="418529" y="617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37A8A5E5-1031-1D34-48E8-CD7737CFBE59}"/>
              </a:ext>
            </a:extLst>
          </p:cNvPr>
          <p:cNvGrpSpPr/>
          <p:nvPr/>
        </p:nvGrpSpPr>
        <p:grpSpPr>
          <a:xfrm>
            <a:off x="7219451" y="820315"/>
            <a:ext cx="1955789" cy="4443244"/>
            <a:chOff x="7058314" y="1943780"/>
            <a:chExt cx="1955789" cy="4443244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E13E233-73E4-C8A5-1AD3-BF534F27055E}"/>
                </a:ext>
              </a:extLst>
            </p:cNvPr>
            <p:cNvSpPr txBox="1"/>
            <p:nvPr/>
          </p:nvSpPr>
          <p:spPr>
            <a:xfrm>
              <a:off x="7058314" y="3894034"/>
              <a:ext cx="195578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8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4.</a:t>
              </a:r>
            </a:p>
            <a:p>
              <a:pPr algn="ctr"/>
              <a:endParaRPr lang="fr-CH" sz="1600" dirty="0"/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Es wird ein zertifizierendes Dokument erstellt. Dieses ist entwicklungsfähig und begleitet die Person während ihrer gesamten beruflichen Laufbahn.</a:t>
              </a:r>
            </a:p>
          </p:txBody>
        </p: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BEBCC800-26B1-EC2E-CAEA-8770B98D580B}"/>
                </a:ext>
              </a:extLst>
            </p:cNvPr>
            <p:cNvGrpSpPr/>
            <p:nvPr/>
          </p:nvGrpSpPr>
          <p:grpSpPr>
            <a:xfrm>
              <a:off x="7189285" y="1943780"/>
              <a:ext cx="1625600" cy="1625600"/>
              <a:chOff x="7016889" y="2045411"/>
              <a:chExt cx="1625600" cy="1625600"/>
            </a:xfrm>
          </p:grpSpPr>
          <p:sp>
            <p:nvSpPr>
              <p:cNvPr id="137" name="Ellipse 136">
                <a:extLst>
                  <a:ext uri="{FF2B5EF4-FFF2-40B4-BE49-F238E27FC236}">
                    <a16:creationId xmlns:a16="http://schemas.microsoft.com/office/drawing/2014/main" id="{77B14B30-AC5B-F1EE-B89A-93474F347CF5}"/>
                  </a:ext>
                </a:extLst>
              </p:cNvPr>
              <p:cNvSpPr/>
              <p:nvPr/>
            </p:nvSpPr>
            <p:spPr>
              <a:xfrm>
                <a:off x="7016889" y="2045411"/>
                <a:ext cx="1625600" cy="162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142" name="Groupe 141">
                <a:extLst>
                  <a:ext uri="{FF2B5EF4-FFF2-40B4-BE49-F238E27FC236}">
                    <a16:creationId xmlns:a16="http://schemas.microsoft.com/office/drawing/2014/main" id="{268D370B-524A-7C96-F7F3-5133C7B7A19B}"/>
                  </a:ext>
                </a:extLst>
              </p:cNvPr>
              <p:cNvGrpSpPr/>
              <p:nvPr/>
            </p:nvGrpSpPr>
            <p:grpSpPr>
              <a:xfrm>
                <a:off x="7531532" y="2228360"/>
                <a:ext cx="571500" cy="1319235"/>
                <a:chOff x="7531532" y="2228360"/>
                <a:chExt cx="571500" cy="1319235"/>
              </a:xfrm>
            </p:grpSpPr>
            <p:sp>
              <p:nvSpPr>
                <p:cNvPr id="107" name="Forme libre : forme 106">
                  <a:extLst>
                    <a:ext uri="{FF2B5EF4-FFF2-40B4-BE49-F238E27FC236}">
                      <a16:creationId xmlns:a16="http://schemas.microsoft.com/office/drawing/2014/main" id="{F15F25BD-8157-60AE-000D-C923FA6CBDCB}"/>
                    </a:ext>
                  </a:extLst>
                </p:cNvPr>
                <p:cNvSpPr/>
                <p:nvPr/>
              </p:nvSpPr>
              <p:spPr>
                <a:xfrm>
                  <a:off x="7629572" y="2491510"/>
                  <a:ext cx="137293" cy="105927"/>
                </a:xfrm>
                <a:custGeom>
                  <a:avLst/>
                  <a:gdLst>
                    <a:gd name="connsiteX0" fmla="*/ 44834 w 137293"/>
                    <a:gd name="connsiteY0" fmla="*/ 78991 h 105927"/>
                    <a:gd name="connsiteX1" fmla="*/ 13468 w 137293"/>
                    <a:gd name="connsiteY1" fmla="*/ 47625 h 105927"/>
                    <a:gd name="connsiteX2" fmla="*/ 0 w 137293"/>
                    <a:gd name="connsiteY2" fmla="*/ 61093 h 105927"/>
                    <a:gd name="connsiteX3" fmla="*/ 44834 w 137293"/>
                    <a:gd name="connsiteY3" fmla="*/ 105928 h 105927"/>
                    <a:gd name="connsiteX4" fmla="*/ 137293 w 137293"/>
                    <a:gd name="connsiteY4" fmla="*/ 13468 h 105927"/>
                    <a:gd name="connsiteX5" fmla="*/ 123825 w 137293"/>
                    <a:gd name="connsiteY5" fmla="*/ 0 h 105927"/>
                    <a:gd name="connsiteX6" fmla="*/ 44834 w 137293"/>
                    <a:gd name="connsiteY6" fmla="*/ 78991 h 1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293" h="105927">
                      <a:moveTo>
                        <a:pt x="44834" y="78991"/>
                      </a:moveTo>
                      <a:lnTo>
                        <a:pt x="13468" y="47625"/>
                      </a:lnTo>
                      <a:lnTo>
                        <a:pt x="0" y="61093"/>
                      </a:lnTo>
                      <a:lnTo>
                        <a:pt x="44834" y="105928"/>
                      </a:lnTo>
                      <a:lnTo>
                        <a:pt x="137293" y="13468"/>
                      </a:lnTo>
                      <a:lnTo>
                        <a:pt x="123825" y="0"/>
                      </a:lnTo>
                      <a:lnTo>
                        <a:pt x="44834" y="789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08" name="Forme libre : forme 107">
                  <a:extLst>
                    <a:ext uri="{FF2B5EF4-FFF2-40B4-BE49-F238E27FC236}">
                      <a16:creationId xmlns:a16="http://schemas.microsoft.com/office/drawing/2014/main" id="{BEA1AAF2-D9FB-8AD8-7917-F6D7F0550016}"/>
                    </a:ext>
                  </a:extLst>
                </p:cNvPr>
                <p:cNvSpPr/>
                <p:nvPr/>
              </p:nvSpPr>
              <p:spPr>
                <a:xfrm>
                  <a:off x="7826807" y="2545870"/>
                  <a:ext cx="180975" cy="19050"/>
                </a:xfrm>
                <a:custGeom>
                  <a:avLst/>
                  <a:gdLst>
                    <a:gd name="connsiteX0" fmla="*/ 0 w 180975"/>
                    <a:gd name="connsiteY0" fmla="*/ 0 h 19050"/>
                    <a:gd name="connsiteX1" fmla="*/ 180975 w 180975"/>
                    <a:gd name="connsiteY1" fmla="*/ 0 h 19050"/>
                    <a:gd name="connsiteX2" fmla="*/ 180975 w 180975"/>
                    <a:gd name="connsiteY2" fmla="*/ 19050 h 19050"/>
                    <a:gd name="connsiteX3" fmla="*/ 0 w 180975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9050">
                      <a:moveTo>
                        <a:pt x="0" y="0"/>
                      </a:moveTo>
                      <a:lnTo>
                        <a:pt x="180975" y="0"/>
                      </a:lnTo>
                      <a:lnTo>
                        <a:pt x="18097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09" name="Forme libre : forme 108">
                  <a:extLst>
                    <a:ext uri="{FF2B5EF4-FFF2-40B4-BE49-F238E27FC236}">
                      <a16:creationId xmlns:a16="http://schemas.microsoft.com/office/drawing/2014/main" id="{502E6863-1C3D-43D4-CC1F-B5793DAE8C82}"/>
                    </a:ext>
                  </a:extLst>
                </p:cNvPr>
                <p:cNvSpPr/>
                <p:nvPr/>
              </p:nvSpPr>
              <p:spPr>
                <a:xfrm>
                  <a:off x="7629572" y="2634385"/>
                  <a:ext cx="137293" cy="105927"/>
                </a:xfrm>
                <a:custGeom>
                  <a:avLst/>
                  <a:gdLst>
                    <a:gd name="connsiteX0" fmla="*/ 44834 w 137293"/>
                    <a:gd name="connsiteY0" fmla="*/ 78991 h 105927"/>
                    <a:gd name="connsiteX1" fmla="*/ 13468 w 137293"/>
                    <a:gd name="connsiteY1" fmla="*/ 47625 h 105927"/>
                    <a:gd name="connsiteX2" fmla="*/ 0 w 137293"/>
                    <a:gd name="connsiteY2" fmla="*/ 61093 h 105927"/>
                    <a:gd name="connsiteX3" fmla="*/ 44834 w 137293"/>
                    <a:gd name="connsiteY3" fmla="*/ 105928 h 105927"/>
                    <a:gd name="connsiteX4" fmla="*/ 137293 w 137293"/>
                    <a:gd name="connsiteY4" fmla="*/ 13468 h 105927"/>
                    <a:gd name="connsiteX5" fmla="*/ 123825 w 137293"/>
                    <a:gd name="connsiteY5" fmla="*/ 0 h 105927"/>
                    <a:gd name="connsiteX6" fmla="*/ 44834 w 137293"/>
                    <a:gd name="connsiteY6" fmla="*/ 78991 h 1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293" h="105927">
                      <a:moveTo>
                        <a:pt x="44834" y="78991"/>
                      </a:moveTo>
                      <a:lnTo>
                        <a:pt x="13468" y="47625"/>
                      </a:lnTo>
                      <a:lnTo>
                        <a:pt x="0" y="61093"/>
                      </a:lnTo>
                      <a:lnTo>
                        <a:pt x="44834" y="105928"/>
                      </a:lnTo>
                      <a:lnTo>
                        <a:pt x="137293" y="13468"/>
                      </a:lnTo>
                      <a:lnTo>
                        <a:pt x="123825" y="0"/>
                      </a:lnTo>
                      <a:lnTo>
                        <a:pt x="44834" y="789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10" name="Forme libre : forme 109">
                  <a:extLst>
                    <a:ext uri="{FF2B5EF4-FFF2-40B4-BE49-F238E27FC236}">
                      <a16:creationId xmlns:a16="http://schemas.microsoft.com/office/drawing/2014/main" id="{443DE132-A987-5FEF-D1B7-FFF562FB472F}"/>
                    </a:ext>
                  </a:extLst>
                </p:cNvPr>
                <p:cNvSpPr/>
                <p:nvPr/>
              </p:nvSpPr>
              <p:spPr>
                <a:xfrm>
                  <a:off x="7826807" y="2688745"/>
                  <a:ext cx="180975" cy="19050"/>
                </a:xfrm>
                <a:custGeom>
                  <a:avLst/>
                  <a:gdLst>
                    <a:gd name="connsiteX0" fmla="*/ 0 w 180975"/>
                    <a:gd name="connsiteY0" fmla="*/ 0 h 19050"/>
                    <a:gd name="connsiteX1" fmla="*/ 180975 w 180975"/>
                    <a:gd name="connsiteY1" fmla="*/ 0 h 19050"/>
                    <a:gd name="connsiteX2" fmla="*/ 180975 w 180975"/>
                    <a:gd name="connsiteY2" fmla="*/ 19050 h 19050"/>
                    <a:gd name="connsiteX3" fmla="*/ 0 w 180975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9050">
                      <a:moveTo>
                        <a:pt x="0" y="0"/>
                      </a:moveTo>
                      <a:lnTo>
                        <a:pt x="180975" y="0"/>
                      </a:lnTo>
                      <a:lnTo>
                        <a:pt x="18097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11" name="Forme libre : forme 110">
                  <a:extLst>
                    <a:ext uri="{FF2B5EF4-FFF2-40B4-BE49-F238E27FC236}">
                      <a16:creationId xmlns:a16="http://schemas.microsoft.com/office/drawing/2014/main" id="{FFBD3D68-13F9-0823-7C58-480D95CB7CDF}"/>
                    </a:ext>
                  </a:extLst>
                </p:cNvPr>
                <p:cNvSpPr/>
                <p:nvPr/>
              </p:nvSpPr>
              <p:spPr>
                <a:xfrm>
                  <a:off x="7629572" y="2777260"/>
                  <a:ext cx="137293" cy="105927"/>
                </a:xfrm>
                <a:custGeom>
                  <a:avLst/>
                  <a:gdLst>
                    <a:gd name="connsiteX0" fmla="*/ 44834 w 137293"/>
                    <a:gd name="connsiteY0" fmla="*/ 78991 h 105927"/>
                    <a:gd name="connsiteX1" fmla="*/ 13468 w 137293"/>
                    <a:gd name="connsiteY1" fmla="*/ 47625 h 105927"/>
                    <a:gd name="connsiteX2" fmla="*/ 0 w 137293"/>
                    <a:gd name="connsiteY2" fmla="*/ 61093 h 105927"/>
                    <a:gd name="connsiteX3" fmla="*/ 44834 w 137293"/>
                    <a:gd name="connsiteY3" fmla="*/ 105928 h 105927"/>
                    <a:gd name="connsiteX4" fmla="*/ 137293 w 137293"/>
                    <a:gd name="connsiteY4" fmla="*/ 13468 h 105927"/>
                    <a:gd name="connsiteX5" fmla="*/ 123825 w 137293"/>
                    <a:gd name="connsiteY5" fmla="*/ 0 h 105927"/>
                    <a:gd name="connsiteX6" fmla="*/ 44834 w 137293"/>
                    <a:gd name="connsiteY6" fmla="*/ 78991 h 1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293" h="105927">
                      <a:moveTo>
                        <a:pt x="44834" y="78991"/>
                      </a:moveTo>
                      <a:lnTo>
                        <a:pt x="13468" y="47625"/>
                      </a:lnTo>
                      <a:lnTo>
                        <a:pt x="0" y="61093"/>
                      </a:lnTo>
                      <a:lnTo>
                        <a:pt x="44834" y="105928"/>
                      </a:lnTo>
                      <a:lnTo>
                        <a:pt x="137293" y="13468"/>
                      </a:lnTo>
                      <a:lnTo>
                        <a:pt x="123825" y="0"/>
                      </a:lnTo>
                      <a:lnTo>
                        <a:pt x="44834" y="789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12" name="Forme libre : forme 111">
                  <a:extLst>
                    <a:ext uri="{FF2B5EF4-FFF2-40B4-BE49-F238E27FC236}">
                      <a16:creationId xmlns:a16="http://schemas.microsoft.com/office/drawing/2014/main" id="{E931E37A-404C-9F14-9651-71DD877CE2FD}"/>
                    </a:ext>
                  </a:extLst>
                </p:cNvPr>
                <p:cNvSpPr/>
                <p:nvPr/>
              </p:nvSpPr>
              <p:spPr>
                <a:xfrm>
                  <a:off x="7826807" y="2831620"/>
                  <a:ext cx="180975" cy="19050"/>
                </a:xfrm>
                <a:custGeom>
                  <a:avLst/>
                  <a:gdLst>
                    <a:gd name="connsiteX0" fmla="*/ 0 w 180975"/>
                    <a:gd name="connsiteY0" fmla="*/ 0 h 19050"/>
                    <a:gd name="connsiteX1" fmla="*/ 180975 w 180975"/>
                    <a:gd name="connsiteY1" fmla="*/ 0 h 19050"/>
                    <a:gd name="connsiteX2" fmla="*/ 180975 w 180975"/>
                    <a:gd name="connsiteY2" fmla="*/ 19050 h 19050"/>
                    <a:gd name="connsiteX3" fmla="*/ 0 w 180975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9050">
                      <a:moveTo>
                        <a:pt x="0" y="0"/>
                      </a:moveTo>
                      <a:lnTo>
                        <a:pt x="180975" y="0"/>
                      </a:lnTo>
                      <a:lnTo>
                        <a:pt x="18097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13" name="Forme libre : forme 112">
                  <a:extLst>
                    <a:ext uri="{FF2B5EF4-FFF2-40B4-BE49-F238E27FC236}">
                      <a16:creationId xmlns:a16="http://schemas.microsoft.com/office/drawing/2014/main" id="{3DC0C91D-9C0F-4F88-2ED4-BFB27AACDB0D}"/>
                    </a:ext>
                  </a:extLst>
                </p:cNvPr>
                <p:cNvSpPr/>
                <p:nvPr/>
              </p:nvSpPr>
              <p:spPr>
                <a:xfrm>
                  <a:off x="7629572" y="3043966"/>
                  <a:ext cx="137293" cy="105927"/>
                </a:xfrm>
                <a:custGeom>
                  <a:avLst/>
                  <a:gdLst>
                    <a:gd name="connsiteX0" fmla="*/ 44834 w 137293"/>
                    <a:gd name="connsiteY0" fmla="*/ 78991 h 105927"/>
                    <a:gd name="connsiteX1" fmla="*/ 13468 w 137293"/>
                    <a:gd name="connsiteY1" fmla="*/ 47625 h 105927"/>
                    <a:gd name="connsiteX2" fmla="*/ 0 w 137293"/>
                    <a:gd name="connsiteY2" fmla="*/ 61093 h 105927"/>
                    <a:gd name="connsiteX3" fmla="*/ 44834 w 137293"/>
                    <a:gd name="connsiteY3" fmla="*/ 105928 h 105927"/>
                    <a:gd name="connsiteX4" fmla="*/ 137293 w 137293"/>
                    <a:gd name="connsiteY4" fmla="*/ 13468 h 105927"/>
                    <a:gd name="connsiteX5" fmla="*/ 123825 w 137293"/>
                    <a:gd name="connsiteY5" fmla="*/ 0 h 105927"/>
                    <a:gd name="connsiteX6" fmla="*/ 44834 w 137293"/>
                    <a:gd name="connsiteY6" fmla="*/ 78991 h 1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293" h="105927">
                      <a:moveTo>
                        <a:pt x="44834" y="78991"/>
                      </a:moveTo>
                      <a:lnTo>
                        <a:pt x="13468" y="47625"/>
                      </a:lnTo>
                      <a:lnTo>
                        <a:pt x="0" y="61093"/>
                      </a:lnTo>
                      <a:lnTo>
                        <a:pt x="44834" y="105928"/>
                      </a:lnTo>
                      <a:lnTo>
                        <a:pt x="137293" y="13468"/>
                      </a:lnTo>
                      <a:lnTo>
                        <a:pt x="123825" y="0"/>
                      </a:lnTo>
                      <a:lnTo>
                        <a:pt x="44834" y="789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bg1"/>
                  </a:solidFill>
                  <a:prstDash val="sysDot"/>
                  <a:miter/>
                </a:ln>
              </p:spPr>
              <p:txBody>
                <a:bodyPr rtlCol="0" anchor="ctr"/>
                <a:lstStyle/>
                <a:p>
                  <a:endParaRPr lang="fr-CH">
                    <a:ln>
                      <a:solidFill>
                        <a:schemeClr val="tx1"/>
                      </a:solidFill>
                      <a:prstDash val="sysDot"/>
                    </a:ln>
                  </a:endParaRPr>
                </a:p>
              </p:txBody>
            </p:sp>
            <p:sp>
              <p:nvSpPr>
                <p:cNvPr id="115" name="Forme libre : forme 114">
                  <a:extLst>
                    <a:ext uri="{FF2B5EF4-FFF2-40B4-BE49-F238E27FC236}">
                      <a16:creationId xmlns:a16="http://schemas.microsoft.com/office/drawing/2014/main" id="{A27887C2-BCD2-9834-E64B-32A83079F9B7}"/>
                    </a:ext>
                  </a:extLst>
                </p:cNvPr>
                <p:cNvSpPr/>
                <p:nvPr/>
              </p:nvSpPr>
              <p:spPr>
                <a:xfrm>
                  <a:off x="7531532" y="2228360"/>
                  <a:ext cx="571500" cy="762000"/>
                </a:xfrm>
                <a:custGeom>
                  <a:avLst/>
                  <a:gdLst>
                    <a:gd name="connsiteX0" fmla="*/ 0 w 571500"/>
                    <a:gd name="connsiteY0" fmla="*/ 762000 h 762000"/>
                    <a:gd name="connsiteX1" fmla="*/ 571500 w 571500"/>
                    <a:gd name="connsiteY1" fmla="*/ 762000 h 762000"/>
                    <a:gd name="connsiteX2" fmla="*/ 571500 w 571500"/>
                    <a:gd name="connsiteY2" fmla="*/ 0 h 762000"/>
                    <a:gd name="connsiteX3" fmla="*/ 0 w 571500"/>
                    <a:gd name="connsiteY3" fmla="*/ 0 h 762000"/>
                    <a:gd name="connsiteX4" fmla="*/ 19050 w 571500"/>
                    <a:gd name="connsiteY4" fmla="*/ 19050 h 762000"/>
                    <a:gd name="connsiteX5" fmla="*/ 552450 w 571500"/>
                    <a:gd name="connsiteY5" fmla="*/ 19050 h 762000"/>
                    <a:gd name="connsiteX6" fmla="*/ 552450 w 571500"/>
                    <a:gd name="connsiteY6" fmla="*/ 742950 h 762000"/>
                    <a:gd name="connsiteX7" fmla="*/ 19050 w 571500"/>
                    <a:gd name="connsiteY7" fmla="*/ 74295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0" h="762000">
                      <a:moveTo>
                        <a:pt x="0" y="762000"/>
                      </a:moveTo>
                      <a:lnTo>
                        <a:pt x="571500" y="762000"/>
                      </a:lnTo>
                      <a:lnTo>
                        <a:pt x="571500" y="0"/>
                      </a:lnTo>
                      <a:lnTo>
                        <a:pt x="0" y="0"/>
                      </a:lnTo>
                      <a:close/>
                      <a:moveTo>
                        <a:pt x="19050" y="19050"/>
                      </a:moveTo>
                      <a:lnTo>
                        <a:pt x="552450" y="19050"/>
                      </a:lnTo>
                      <a:lnTo>
                        <a:pt x="552450" y="742950"/>
                      </a:lnTo>
                      <a:lnTo>
                        <a:pt x="19050" y="7429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152C982B-E34F-9794-285E-93369C84846C}"/>
                    </a:ext>
                  </a:extLst>
                </p:cNvPr>
                <p:cNvSpPr/>
                <p:nvPr/>
              </p:nvSpPr>
              <p:spPr>
                <a:xfrm>
                  <a:off x="7543145" y="2980519"/>
                  <a:ext cx="547688" cy="56707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17" name="Forme libre : forme 116">
                  <a:extLst>
                    <a:ext uri="{FF2B5EF4-FFF2-40B4-BE49-F238E27FC236}">
                      <a16:creationId xmlns:a16="http://schemas.microsoft.com/office/drawing/2014/main" id="{053457D9-F651-E29C-D962-A8BE1BFC01AE}"/>
                    </a:ext>
                  </a:extLst>
                </p:cNvPr>
                <p:cNvSpPr/>
                <p:nvPr/>
              </p:nvSpPr>
              <p:spPr>
                <a:xfrm>
                  <a:off x="7622838" y="3210126"/>
                  <a:ext cx="137293" cy="105927"/>
                </a:xfrm>
                <a:custGeom>
                  <a:avLst/>
                  <a:gdLst>
                    <a:gd name="connsiteX0" fmla="*/ 44834 w 137293"/>
                    <a:gd name="connsiteY0" fmla="*/ 78991 h 105927"/>
                    <a:gd name="connsiteX1" fmla="*/ 13468 w 137293"/>
                    <a:gd name="connsiteY1" fmla="*/ 47625 h 105927"/>
                    <a:gd name="connsiteX2" fmla="*/ 0 w 137293"/>
                    <a:gd name="connsiteY2" fmla="*/ 61093 h 105927"/>
                    <a:gd name="connsiteX3" fmla="*/ 44834 w 137293"/>
                    <a:gd name="connsiteY3" fmla="*/ 105928 h 105927"/>
                    <a:gd name="connsiteX4" fmla="*/ 137293 w 137293"/>
                    <a:gd name="connsiteY4" fmla="*/ 13468 h 105927"/>
                    <a:gd name="connsiteX5" fmla="*/ 123825 w 137293"/>
                    <a:gd name="connsiteY5" fmla="*/ 0 h 105927"/>
                    <a:gd name="connsiteX6" fmla="*/ 44834 w 137293"/>
                    <a:gd name="connsiteY6" fmla="*/ 78991 h 1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293" h="105927">
                      <a:moveTo>
                        <a:pt x="44834" y="78991"/>
                      </a:moveTo>
                      <a:lnTo>
                        <a:pt x="13468" y="47625"/>
                      </a:lnTo>
                      <a:lnTo>
                        <a:pt x="0" y="61093"/>
                      </a:lnTo>
                      <a:lnTo>
                        <a:pt x="44834" y="105928"/>
                      </a:lnTo>
                      <a:lnTo>
                        <a:pt x="137293" y="13468"/>
                      </a:lnTo>
                      <a:lnTo>
                        <a:pt x="123825" y="0"/>
                      </a:lnTo>
                      <a:lnTo>
                        <a:pt x="44834" y="789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bg1"/>
                  </a:solidFill>
                  <a:prstDash val="sysDot"/>
                  <a:miter/>
                </a:ln>
              </p:spPr>
              <p:txBody>
                <a:bodyPr rtlCol="0" anchor="ctr"/>
                <a:lstStyle/>
                <a:p>
                  <a:endParaRPr lang="fr-CH">
                    <a:ln>
                      <a:solidFill>
                        <a:schemeClr val="tx1"/>
                      </a:solidFill>
                      <a:prstDash val="sysDot"/>
                    </a:ln>
                  </a:endParaRPr>
                </a:p>
              </p:txBody>
            </p:sp>
            <p:sp>
              <p:nvSpPr>
                <p:cNvPr id="119" name="Forme libre : forme 118">
                  <a:extLst>
                    <a:ext uri="{FF2B5EF4-FFF2-40B4-BE49-F238E27FC236}">
                      <a16:creationId xmlns:a16="http://schemas.microsoft.com/office/drawing/2014/main" id="{BFE5F9C2-B2B5-30E5-CFE9-5B87C760087F}"/>
                    </a:ext>
                  </a:extLst>
                </p:cNvPr>
                <p:cNvSpPr/>
                <p:nvPr/>
              </p:nvSpPr>
              <p:spPr>
                <a:xfrm>
                  <a:off x="7622838" y="3362897"/>
                  <a:ext cx="137293" cy="105927"/>
                </a:xfrm>
                <a:custGeom>
                  <a:avLst/>
                  <a:gdLst>
                    <a:gd name="connsiteX0" fmla="*/ 44834 w 137293"/>
                    <a:gd name="connsiteY0" fmla="*/ 78991 h 105927"/>
                    <a:gd name="connsiteX1" fmla="*/ 13468 w 137293"/>
                    <a:gd name="connsiteY1" fmla="*/ 47625 h 105927"/>
                    <a:gd name="connsiteX2" fmla="*/ 0 w 137293"/>
                    <a:gd name="connsiteY2" fmla="*/ 61093 h 105927"/>
                    <a:gd name="connsiteX3" fmla="*/ 44834 w 137293"/>
                    <a:gd name="connsiteY3" fmla="*/ 105928 h 105927"/>
                    <a:gd name="connsiteX4" fmla="*/ 137293 w 137293"/>
                    <a:gd name="connsiteY4" fmla="*/ 13468 h 105927"/>
                    <a:gd name="connsiteX5" fmla="*/ 123825 w 137293"/>
                    <a:gd name="connsiteY5" fmla="*/ 0 h 105927"/>
                    <a:gd name="connsiteX6" fmla="*/ 44834 w 137293"/>
                    <a:gd name="connsiteY6" fmla="*/ 78991 h 1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293" h="105927">
                      <a:moveTo>
                        <a:pt x="44834" y="78991"/>
                      </a:moveTo>
                      <a:lnTo>
                        <a:pt x="13468" y="47625"/>
                      </a:lnTo>
                      <a:lnTo>
                        <a:pt x="0" y="61093"/>
                      </a:lnTo>
                      <a:lnTo>
                        <a:pt x="44834" y="105928"/>
                      </a:lnTo>
                      <a:lnTo>
                        <a:pt x="137293" y="13468"/>
                      </a:lnTo>
                      <a:lnTo>
                        <a:pt x="123825" y="0"/>
                      </a:lnTo>
                      <a:lnTo>
                        <a:pt x="44834" y="789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bg1"/>
                  </a:solidFill>
                  <a:prstDash val="sysDot"/>
                  <a:miter/>
                </a:ln>
              </p:spPr>
              <p:txBody>
                <a:bodyPr rtlCol="0" anchor="ctr"/>
                <a:lstStyle/>
                <a:p>
                  <a:endParaRPr lang="fr-CH">
                    <a:ln>
                      <a:solidFill>
                        <a:schemeClr val="tx1"/>
                      </a:solidFill>
                      <a:prstDash val="sysDot"/>
                    </a:ln>
                  </a:endParaRPr>
                </a:p>
              </p:txBody>
            </p:sp>
            <p:cxnSp>
              <p:nvCxnSpPr>
                <p:cNvPr id="122" name="Connecteur droit 121">
                  <a:extLst>
                    <a:ext uri="{FF2B5EF4-FFF2-40B4-BE49-F238E27FC236}">
                      <a16:creationId xmlns:a16="http://schemas.microsoft.com/office/drawing/2014/main" id="{9030C862-EDC3-6B52-6A84-5DC16052F883}"/>
                    </a:ext>
                  </a:extLst>
                </p:cNvPr>
                <p:cNvCxnSpPr/>
                <p:nvPr/>
              </p:nvCxnSpPr>
              <p:spPr>
                <a:xfrm>
                  <a:off x="7826807" y="3106799"/>
                  <a:ext cx="18097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cteur droit 122">
                  <a:extLst>
                    <a:ext uri="{FF2B5EF4-FFF2-40B4-BE49-F238E27FC236}">
                      <a16:creationId xmlns:a16="http://schemas.microsoft.com/office/drawing/2014/main" id="{6D1475E3-0FE8-260C-7864-5606F68ADC88}"/>
                    </a:ext>
                  </a:extLst>
                </p:cNvPr>
                <p:cNvCxnSpPr/>
                <p:nvPr/>
              </p:nvCxnSpPr>
              <p:spPr>
                <a:xfrm>
                  <a:off x="7826807" y="3257612"/>
                  <a:ext cx="18097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123">
                  <a:extLst>
                    <a:ext uri="{FF2B5EF4-FFF2-40B4-BE49-F238E27FC236}">
                      <a16:creationId xmlns:a16="http://schemas.microsoft.com/office/drawing/2014/main" id="{564DE83D-66B5-703E-7A5C-151C2962EE7B}"/>
                    </a:ext>
                  </a:extLst>
                </p:cNvPr>
                <p:cNvCxnSpPr/>
                <p:nvPr/>
              </p:nvCxnSpPr>
              <p:spPr>
                <a:xfrm>
                  <a:off x="7826807" y="3411599"/>
                  <a:ext cx="18097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Forme libre : forme 132">
                  <a:extLst>
                    <a:ext uri="{FF2B5EF4-FFF2-40B4-BE49-F238E27FC236}">
                      <a16:creationId xmlns:a16="http://schemas.microsoft.com/office/drawing/2014/main" id="{004EECF9-2AEC-4843-2763-5361D88C07F4}"/>
                    </a:ext>
                  </a:extLst>
                </p:cNvPr>
                <p:cNvSpPr/>
                <p:nvPr/>
              </p:nvSpPr>
              <p:spPr>
                <a:xfrm>
                  <a:off x="7599759" y="2263000"/>
                  <a:ext cx="167106" cy="225689"/>
                </a:xfrm>
                <a:custGeom>
                  <a:avLst/>
                  <a:gdLst>
                    <a:gd name="connsiteX0" fmla="*/ 56017 w 199129"/>
                    <a:gd name="connsiteY0" fmla="*/ 268939 h 268938"/>
                    <a:gd name="connsiteX1" fmla="*/ 99546 w 199129"/>
                    <a:gd name="connsiteY1" fmla="*/ 187024 h 268938"/>
                    <a:gd name="connsiteX2" fmla="*/ 143075 w 199129"/>
                    <a:gd name="connsiteY2" fmla="*/ 268939 h 268938"/>
                    <a:gd name="connsiteX3" fmla="*/ 159934 w 199129"/>
                    <a:gd name="connsiteY3" fmla="*/ 233001 h 268938"/>
                    <a:gd name="connsiteX4" fmla="*/ 199130 w 199129"/>
                    <a:gd name="connsiteY4" fmla="*/ 239125 h 268938"/>
                    <a:gd name="connsiteX5" fmla="*/ 155753 w 199129"/>
                    <a:gd name="connsiteY5" fmla="*/ 157334 h 268938"/>
                    <a:gd name="connsiteX6" fmla="*/ 169516 w 199129"/>
                    <a:gd name="connsiteY6" fmla="*/ 135065 h 268938"/>
                    <a:gd name="connsiteX7" fmla="*/ 182718 w 199129"/>
                    <a:gd name="connsiteY7" fmla="*/ 121920 h 268938"/>
                    <a:gd name="connsiteX8" fmla="*/ 182718 w 199129"/>
                    <a:gd name="connsiteY8" fmla="*/ 105032 h 268938"/>
                    <a:gd name="connsiteX9" fmla="*/ 181489 w 199129"/>
                    <a:gd name="connsiteY9" fmla="*/ 72190 h 268938"/>
                    <a:gd name="connsiteX10" fmla="*/ 181489 w 199129"/>
                    <a:gd name="connsiteY10" fmla="*/ 53464 h 268938"/>
                    <a:gd name="connsiteX11" fmla="*/ 169516 w 199129"/>
                    <a:gd name="connsiteY11" fmla="*/ 41491 h 268938"/>
                    <a:gd name="connsiteX12" fmla="*/ 162763 w 199129"/>
                    <a:gd name="connsiteY12" fmla="*/ 26137 h 268938"/>
                    <a:gd name="connsiteX13" fmla="*/ 146475 w 199129"/>
                    <a:gd name="connsiteY13" fmla="*/ 19355 h 268938"/>
                    <a:gd name="connsiteX14" fmla="*/ 145275 w 199129"/>
                    <a:gd name="connsiteY14" fmla="*/ 19355 h 268938"/>
                    <a:gd name="connsiteX15" fmla="*/ 132074 w 199129"/>
                    <a:gd name="connsiteY15" fmla="*/ 6163 h 268938"/>
                    <a:gd name="connsiteX16" fmla="*/ 123501 w 199129"/>
                    <a:gd name="connsiteY16" fmla="*/ 4544 h 268938"/>
                    <a:gd name="connsiteX17" fmla="*/ 115176 w 199129"/>
                    <a:gd name="connsiteY17" fmla="*/ 6163 h 268938"/>
                    <a:gd name="connsiteX18" fmla="*/ 99546 w 199129"/>
                    <a:gd name="connsiteY18" fmla="*/ 0 h 268938"/>
                    <a:gd name="connsiteX19" fmla="*/ 82401 w 199129"/>
                    <a:gd name="connsiteY19" fmla="*/ 7363 h 268938"/>
                    <a:gd name="connsiteX20" fmla="*/ 72876 w 199129"/>
                    <a:gd name="connsiteY20" fmla="*/ 5410 h 268938"/>
                    <a:gd name="connsiteX21" fmla="*/ 63684 w 199129"/>
                    <a:gd name="connsiteY21" fmla="*/ 7363 h 268938"/>
                    <a:gd name="connsiteX22" fmla="*/ 51711 w 199129"/>
                    <a:gd name="connsiteY22" fmla="*/ 19336 h 268938"/>
                    <a:gd name="connsiteX23" fmla="*/ 36366 w 199129"/>
                    <a:gd name="connsiteY23" fmla="*/ 26089 h 268938"/>
                    <a:gd name="connsiteX24" fmla="*/ 29623 w 199129"/>
                    <a:gd name="connsiteY24" fmla="*/ 43587 h 268938"/>
                    <a:gd name="connsiteX25" fmla="*/ 16421 w 199129"/>
                    <a:gd name="connsiteY25" fmla="*/ 56788 h 268938"/>
                    <a:gd name="connsiteX26" fmla="*/ 16421 w 199129"/>
                    <a:gd name="connsiteY26" fmla="*/ 73676 h 268938"/>
                    <a:gd name="connsiteX27" fmla="*/ 10287 w 199129"/>
                    <a:gd name="connsiteY27" fmla="*/ 89326 h 268938"/>
                    <a:gd name="connsiteX28" fmla="*/ 17650 w 199129"/>
                    <a:gd name="connsiteY28" fmla="*/ 106471 h 268938"/>
                    <a:gd name="connsiteX29" fmla="*/ 17650 w 199129"/>
                    <a:gd name="connsiteY29" fmla="*/ 125197 h 268938"/>
                    <a:gd name="connsiteX30" fmla="*/ 29623 w 199129"/>
                    <a:gd name="connsiteY30" fmla="*/ 137170 h 268938"/>
                    <a:gd name="connsiteX31" fmla="*/ 36366 w 199129"/>
                    <a:gd name="connsiteY31" fmla="*/ 152515 h 268938"/>
                    <a:gd name="connsiteX32" fmla="*/ 43367 w 199129"/>
                    <a:gd name="connsiteY32" fmla="*/ 157277 h 268938"/>
                    <a:gd name="connsiteX33" fmla="*/ 0 w 199129"/>
                    <a:gd name="connsiteY33" fmla="*/ 239049 h 268938"/>
                    <a:gd name="connsiteX34" fmla="*/ 39205 w 199129"/>
                    <a:gd name="connsiteY34" fmla="*/ 232925 h 268938"/>
                    <a:gd name="connsiteX35" fmla="*/ 148752 w 199129"/>
                    <a:gd name="connsiteY35" fmla="*/ 211979 h 268938"/>
                    <a:gd name="connsiteX36" fmla="*/ 142008 w 199129"/>
                    <a:gd name="connsiteY36" fmla="*/ 226362 h 268938"/>
                    <a:gd name="connsiteX37" fmla="*/ 114005 w 199129"/>
                    <a:gd name="connsiteY37" fmla="*/ 173670 h 268938"/>
                    <a:gd name="connsiteX38" fmla="*/ 116729 w 199129"/>
                    <a:gd name="connsiteY38" fmla="*/ 171288 h 268938"/>
                    <a:gd name="connsiteX39" fmla="*/ 126254 w 199129"/>
                    <a:gd name="connsiteY39" fmla="*/ 173251 h 268938"/>
                    <a:gd name="connsiteX40" fmla="*/ 135455 w 199129"/>
                    <a:gd name="connsiteY40" fmla="*/ 171288 h 268938"/>
                    <a:gd name="connsiteX41" fmla="*/ 140113 w 199129"/>
                    <a:gd name="connsiteY41" fmla="*/ 168488 h 268938"/>
                    <a:gd name="connsiteX42" fmla="*/ 164478 w 199129"/>
                    <a:gd name="connsiteY42" fmla="*/ 214427 h 268938"/>
                    <a:gd name="connsiteX43" fmla="*/ 34976 w 199129"/>
                    <a:gd name="connsiteY43" fmla="*/ 117434 h 268938"/>
                    <a:gd name="connsiteX44" fmla="*/ 35157 w 199129"/>
                    <a:gd name="connsiteY44" fmla="*/ 113910 h 268938"/>
                    <a:gd name="connsiteX45" fmla="*/ 40310 w 199129"/>
                    <a:gd name="connsiteY45" fmla="*/ 101661 h 268938"/>
                    <a:gd name="connsiteX46" fmla="*/ 30604 w 199129"/>
                    <a:gd name="connsiteY46" fmla="*/ 92593 h 268938"/>
                    <a:gd name="connsiteX47" fmla="*/ 29289 w 199129"/>
                    <a:gd name="connsiteY47" fmla="*/ 89326 h 268938"/>
                    <a:gd name="connsiteX48" fmla="*/ 30842 w 199129"/>
                    <a:gd name="connsiteY48" fmla="*/ 86068 h 268938"/>
                    <a:gd name="connsiteX49" fmla="*/ 38462 w 199129"/>
                    <a:gd name="connsiteY49" fmla="*/ 77210 h 268938"/>
                    <a:gd name="connsiteX50" fmla="*/ 34014 w 199129"/>
                    <a:gd name="connsiteY50" fmla="*/ 66418 h 268938"/>
                    <a:gd name="connsiteX51" fmla="*/ 34204 w 199129"/>
                    <a:gd name="connsiteY51" fmla="*/ 63561 h 268938"/>
                    <a:gd name="connsiteX52" fmla="*/ 36185 w 199129"/>
                    <a:gd name="connsiteY52" fmla="*/ 61456 h 268938"/>
                    <a:gd name="connsiteX53" fmla="*/ 49292 w 199129"/>
                    <a:gd name="connsiteY53" fmla="*/ 56626 h 268938"/>
                    <a:gd name="connsiteX54" fmla="*/ 48625 w 199129"/>
                    <a:gd name="connsiteY54" fmla="*/ 42672 h 268938"/>
                    <a:gd name="connsiteX55" fmla="*/ 49825 w 199129"/>
                    <a:gd name="connsiteY55" fmla="*/ 39548 h 268938"/>
                    <a:gd name="connsiteX56" fmla="*/ 52749 w 199129"/>
                    <a:gd name="connsiteY56" fmla="*/ 38348 h 268938"/>
                    <a:gd name="connsiteX57" fmla="*/ 64741 w 199129"/>
                    <a:gd name="connsiteY57" fmla="*/ 37681 h 268938"/>
                    <a:gd name="connsiteX58" fmla="*/ 69313 w 199129"/>
                    <a:gd name="connsiteY58" fmla="*/ 26585 h 268938"/>
                    <a:gd name="connsiteX59" fmla="*/ 71485 w 199129"/>
                    <a:gd name="connsiteY59" fmla="*/ 24680 h 268938"/>
                    <a:gd name="connsiteX60" fmla="*/ 72857 w 199129"/>
                    <a:gd name="connsiteY60" fmla="*/ 24403 h 268938"/>
                    <a:gd name="connsiteX61" fmla="*/ 74990 w 199129"/>
                    <a:gd name="connsiteY61" fmla="*/ 24870 h 268938"/>
                    <a:gd name="connsiteX62" fmla="*/ 87249 w 199129"/>
                    <a:gd name="connsiteY62" fmla="*/ 30023 h 268938"/>
                    <a:gd name="connsiteX63" fmla="*/ 96317 w 199129"/>
                    <a:gd name="connsiteY63" fmla="*/ 20308 h 268938"/>
                    <a:gd name="connsiteX64" fmla="*/ 99546 w 199129"/>
                    <a:gd name="connsiteY64" fmla="*/ 19050 h 268938"/>
                    <a:gd name="connsiteX65" fmla="*/ 102794 w 199129"/>
                    <a:gd name="connsiteY65" fmla="*/ 20603 h 268938"/>
                    <a:gd name="connsiteX66" fmla="*/ 111662 w 199129"/>
                    <a:gd name="connsiteY66" fmla="*/ 28223 h 268938"/>
                    <a:gd name="connsiteX67" fmla="*/ 122453 w 199129"/>
                    <a:gd name="connsiteY67" fmla="*/ 23775 h 268938"/>
                    <a:gd name="connsiteX68" fmla="*/ 123520 w 199129"/>
                    <a:gd name="connsiteY68" fmla="*/ 23594 h 268938"/>
                    <a:gd name="connsiteX69" fmla="*/ 125292 w 199129"/>
                    <a:gd name="connsiteY69" fmla="*/ 23956 h 268938"/>
                    <a:gd name="connsiteX70" fmla="*/ 127397 w 199129"/>
                    <a:gd name="connsiteY70" fmla="*/ 25946 h 268938"/>
                    <a:gd name="connsiteX71" fmla="*/ 132521 w 199129"/>
                    <a:gd name="connsiteY71" fmla="*/ 39043 h 268938"/>
                    <a:gd name="connsiteX72" fmla="*/ 146475 w 199129"/>
                    <a:gd name="connsiteY72" fmla="*/ 38376 h 268938"/>
                    <a:gd name="connsiteX73" fmla="*/ 149333 w 199129"/>
                    <a:gd name="connsiteY73" fmla="*/ 39586 h 268938"/>
                    <a:gd name="connsiteX74" fmla="*/ 150533 w 199129"/>
                    <a:gd name="connsiteY74" fmla="*/ 42520 h 268938"/>
                    <a:gd name="connsiteX75" fmla="*/ 151200 w 199129"/>
                    <a:gd name="connsiteY75" fmla="*/ 54502 h 268938"/>
                    <a:gd name="connsiteX76" fmla="*/ 162306 w 199129"/>
                    <a:gd name="connsiteY76" fmla="*/ 59074 h 268938"/>
                    <a:gd name="connsiteX77" fmla="*/ 164154 w 199129"/>
                    <a:gd name="connsiteY77" fmla="*/ 61246 h 268938"/>
                    <a:gd name="connsiteX78" fmla="*/ 163973 w 199129"/>
                    <a:gd name="connsiteY78" fmla="*/ 64770 h 268938"/>
                    <a:gd name="connsiteX79" fmla="*/ 158810 w 199129"/>
                    <a:gd name="connsiteY79" fmla="*/ 77019 h 268938"/>
                    <a:gd name="connsiteX80" fmla="*/ 168526 w 199129"/>
                    <a:gd name="connsiteY80" fmla="*/ 86087 h 268938"/>
                    <a:gd name="connsiteX81" fmla="*/ 169840 w 199129"/>
                    <a:gd name="connsiteY81" fmla="*/ 89345 h 268938"/>
                    <a:gd name="connsiteX82" fmla="*/ 168754 w 199129"/>
                    <a:gd name="connsiteY82" fmla="*/ 92088 h 268938"/>
                    <a:gd name="connsiteX83" fmla="*/ 160515 w 199129"/>
                    <a:gd name="connsiteY83" fmla="*/ 101013 h 268938"/>
                    <a:gd name="connsiteX84" fmla="*/ 165135 w 199129"/>
                    <a:gd name="connsiteY84" fmla="*/ 112262 h 268938"/>
                    <a:gd name="connsiteX85" fmla="*/ 164954 w 199129"/>
                    <a:gd name="connsiteY85" fmla="*/ 115119 h 268938"/>
                    <a:gd name="connsiteX86" fmla="*/ 162973 w 199129"/>
                    <a:gd name="connsiteY86" fmla="*/ 117224 h 268938"/>
                    <a:gd name="connsiteX87" fmla="*/ 149866 w 199129"/>
                    <a:gd name="connsiteY87" fmla="*/ 122054 h 268938"/>
                    <a:gd name="connsiteX88" fmla="*/ 150524 w 199129"/>
                    <a:gd name="connsiteY88" fmla="*/ 136008 h 268938"/>
                    <a:gd name="connsiteX89" fmla="*/ 149333 w 199129"/>
                    <a:gd name="connsiteY89" fmla="*/ 139122 h 268938"/>
                    <a:gd name="connsiteX90" fmla="*/ 146399 w 199129"/>
                    <a:gd name="connsiteY90" fmla="*/ 140332 h 268938"/>
                    <a:gd name="connsiteX91" fmla="*/ 134417 w 199129"/>
                    <a:gd name="connsiteY91" fmla="*/ 140989 h 268938"/>
                    <a:gd name="connsiteX92" fmla="*/ 129845 w 199129"/>
                    <a:gd name="connsiteY92" fmla="*/ 152095 h 268938"/>
                    <a:gd name="connsiteX93" fmla="*/ 127673 w 199129"/>
                    <a:gd name="connsiteY93" fmla="*/ 153953 h 268938"/>
                    <a:gd name="connsiteX94" fmla="*/ 126292 w 199129"/>
                    <a:gd name="connsiteY94" fmla="*/ 154229 h 268938"/>
                    <a:gd name="connsiteX95" fmla="*/ 124158 w 199129"/>
                    <a:gd name="connsiteY95" fmla="*/ 153762 h 268938"/>
                    <a:gd name="connsiteX96" fmla="*/ 111833 w 199129"/>
                    <a:gd name="connsiteY96" fmla="*/ 148590 h 268938"/>
                    <a:gd name="connsiteX97" fmla="*/ 102765 w 199129"/>
                    <a:gd name="connsiteY97" fmla="*/ 158315 h 268938"/>
                    <a:gd name="connsiteX98" fmla="*/ 99508 w 199129"/>
                    <a:gd name="connsiteY98" fmla="*/ 159630 h 268938"/>
                    <a:gd name="connsiteX99" fmla="*/ 96250 w 199129"/>
                    <a:gd name="connsiteY99" fmla="*/ 158077 h 268938"/>
                    <a:gd name="connsiteX100" fmla="*/ 87392 w 199129"/>
                    <a:gd name="connsiteY100" fmla="*/ 150457 h 268938"/>
                    <a:gd name="connsiteX101" fmla="*/ 76600 w 199129"/>
                    <a:gd name="connsiteY101" fmla="*/ 154905 h 268938"/>
                    <a:gd name="connsiteX102" fmla="*/ 75533 w 199129"/>
                    <a:gd name="connsiteY102" fmla="*/ 155077 h 268938"/>
                    <a:gd name="connsiteX103" fmla="*/ 73762 w 199129"/>
                    <a:gd name="connsiteY103" fmla="*/ 154715 h 268938"/>
                    <a:gd name="connsiteX104" fmla="*/ 71657 w 199129"/>
                    <a:gd name="connsiteY104" fmla="*/ 152734 h 268938"/>
                    <a:gd name="connsiteX105" fmla="*/ 66532 w 199129"/>
                    <a:gd name="connsiteY105" fmla="*/ 139637 h 268938"/>
                    <a:gd name="connsiteX106" fmla="*/ 52578 w 199129"/>
                    <a:gd name="connsiteY106" fmla="*/ 140294 h 268938"/>
                    <a:gd name="connsiteX107" fmla="*/ 49721 w 199129"/>
                    <a:gd name="connsiteY107" fmla="*/ 139094 h 268938"/>
                    <a:gd name="connsiteX108" fmla="*/ 48511 w 199129"/>
                    <a:gd name="connsiteY108" fmla="*/ 136160 h 268938"/>
                    <a:gd name="connsiteX109" fmla="*/ 47854 w 199129"/>
                    <a:gd name="connsiteY109" fmla="*/ 124178 h 268938"/>
                    <a:gd name="connsiteX110" fmla="*/ 36747 w 199129"/>
                    <a:gd name="connsiteY110" fmla="*/ 119606 h 268938"/>
                    <a:gd name="connsiteX111" fmla="*/ 34976 w 199129"/>
                    <a:gd name="connsiteY111" fmla="*/ 117434 h 268938"/>
                    <a:gd name="connsiteX112" fmla="*/ 59446 w 199129"/>
                    <a:gd name="connsiteY112" fmla="*/ 167640 h 268938"/>
                    <a:gd name="connsiteX113" fmla="*/ 67066 w 199129"/>
                    <a:gd name="connsiteY113" fmla="*/ 172479 h 268938"/>
                    <a:gd name="connsiteX114" fmla="*/ 75638 w 199129"/>
                    <a:gd name="connsiteY114" fmla="*/ 174089 h 268938"/>
                    <a:gd name="connsiteX115" fmla="*/ 83963 w 199129"/>
                    <a:gd name="connsiteY115" fmla="*/ 172479 h 268938"/>
                    <a:gd name="connsiteX116" fmla="*/ 85258 w 199129"/>
                    <a:gd name="connsiteY116" fmla="*/ 173431 h 268938"/>
                    <a:gd name="connsiteX117" fmla="*/ 57140 w 199129"/>
                    <a:gd name="connsiteY117" fmla="*/ 226314 h 268938"/>
                    <a:gd name="connsiteX118" fmla="*/ 50397 w 199129"/>
                    <a:gd name="connsiteY118" fmla="*/ 211932 h 268938"/>
                    <a:gd name="connsiteX119" fmla="*/ 34681 w 199129"/>
                    <a:gd name="connsiteY119" fmla="*/ 214379 h 268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199129" h="268938">
                      <a:moveTo>
                        <a:pt x="56017" y="268939"/>
                      </a:moveTo>
                      <a:lnTo>
                        <a:pt x="99546" y="187024"/>
                      </a:lnTo>
                      <a:lnTo>
                        <a:pt x="143075" y="268939"/>
                      </a:lnTo>
                      <a:lnTo>
                        <a:pt x="159934" y="233001"/>
                      </a:lnTo>
                      <a:lnTo>
                        <a:pt x="199130" y="239125"/>
                      </a:lnTo>
                      <a:lnTo>
                        <a:pt x="155753" y="157334"/>
                      </a:lnTo>
                      <a:cubicBezTo>
                        <a:pt x="164525" y="153496"/>
                        <a:pt x="170006" y="144628"/>
                        <a:pt x="169516" y="135065"/>
                      </a:cubicBezTo>
                      <a:cubicBezTo>
                        <a:pt x="175616" y="132806"/>
                        <a:pt x="180433" y="128010"/>
                        <a:pt x="182718" y="121920"/>
                      </a:cubicBezTo>
                      <a:cubicBezTo>
                        <a:pt x="184861" y="116495"/>
                        <a:pt x="184861" y="110458"/>
                        <a:pt x="182718" y="105032"/>
                      </a:cubicBezTo>
                      <a:cubicBezTo>
                        <a:pt x="191352" y="95588"/>
                        <a:pt x="190805" y="80963"/>
                        <a:pt x="181489" y="72190"/>
                      </a:cubicBezTo>
                      <a:cubicBezTo>
                        <a:pt x="184099" y="66221"/>
                        <a:pt x="184099" y="59433"/>
                        <a:pt x="181489" y="53464"/>
                      </a:cubicBezTo>
                      <a:cubicBezTo>
                        <a:pt x="179183" y="48084"/>
                        <a:pt x="174896" y="43797"/>
                        <a:pt x="169516" y="41491"/>
                      </a:cubicBezTo>
                      <a:cubicBezTo>
                        <a:pt x="169240" y="35714"/>
                        <a:pt x="166834" y="30245"/>
                        <a:pt x="162763" y="26137"/>
                      </a:cubicBezTo>
                      <a:cubicBezTo>
                        <a:pt x="158479" y="21760"/>
                        <a:pt x="152600" y="19312"/>
                        <a:pt x="146475" y="19355"/>
                      </a:cubicBezTo>
                      <a:cubicBezTo>
                        <a:pt x="146075" y="19355"/>
                        <a:pt x="145675" y="19355"/>
                        <a:pt x="145275" y="19355"/>
                      </a:cubicBezTo>
                      <a:cubicBezTo>
                        <a:pt x="143005" y="13246"/>
                        <a:pt x="138184" y="8430"/>
                        <a:pt x="132074" y="6163"/>
                      </a:cubicBezTo>
                      <a:cubicBezTo>
                        <a:pt x="129342" y="5095"/>
                        <a:pt x="126435" y="4547"/>
                        <a:pt x="123501" y="4544"/>
                      </a:cubicBezTo>
                      <a:cubicBezTo>
                        <a:pt x="120647" y="4536"/>
                        <a:pt x="117819" y="5087"/>
                        <a:pt x="115176" y="6163"/>
                      </a:cubicBezTo>
                      <a:cubicBezTo>
                        <a:pt x="110892" y="2271"/>
                        <a:pt x="105333" y="79"/>
                        <a:pt x="99546" y="0"/>
                      </a:cubicBezTo>
                      <a:cubicBezTo>
                        <a:pt x="93056" y="-30"/>
                        <a:pt x="86847" y="2636"/>
                        <a:pt x="82401" y="7363"/>
                      </a:cubicBezTo>
                      <a:cubicBezTo>
                        <a:pt x="79386" y="6090"/>
                        <a:pt x="76149" y="5426"/>
                        <a:pt x="72876" y="5410"/>
                      </a:cubicBezTo>
                      <a:cubicBezTo>
                        <a:pt x="69709" y="5406"/>
                        <a:pt x="66576" y="6071"/>
                        <a:pt x="63684" y="7363"/>
                      </a:cubicBezTo>
                      <a:cubicBezTo>
                        <a:pt x="58307" y="9675"/>
                        <a:pt x="54023" y="13960"/>
                        <a:pt x="51711" y="19336"/>
                      </a:cubicBezTo>
                      <a:cubicBezTo>
                        <a:pt x="45938" y="19615"/>
                        <a:pt x="40472" y="22020"/>
                        <a:pt x="36366" y="26089"/>
                      </a:cubicBezTo>
                      <a:cubicBezTo>
                        <a:pt x="31695" y="30673"/>
                        <a:pt x="29236" y="37053"/>
                        <a:pt x="29623" y="43587"/>
                      </a:cubicBezTo>
                      <a:cubicBezTo>
                        <a:pt x="23512" y="45857"/>
                        <a:pt x="18692" y="50677"/>
                        <a:pt x="16421" y="56788"/>
                      </a:cubicBezTo>
                      <a:cubicBezTo>
                        <a:pt x="14266" y="62211"/>
                        <a:pt x="14266" y="68254"/>
                        <a:pt x="16421" y="73676"/>
                      </a:cubicBezTo>
                      <a:cubicBezTo>
                        <a:pt x="12535" y="77969"/>
                        <a:pt x="10353" y="83535"/>
                        <a:pt x="10287" y="89326"/>
                      </a:cubicBezTo>
                      <a:cubicBezTo>
                        <a:pt x="10258" y="95814"/>
                        <a:pt x="12924" y="102024"/>
                        <a:pt x="17650" y="106471"/>
                      </a:cubicBezTo>
                      <a:cubicBezTo>
                        <a:pt x="15040" y="112440"/>
                        <a:pt x="15040" y="119228"/>
                        <a:pt x="17650" y="125197"/>
                      </a:cubicBezTo>
                      <a:cubicBezTo>
                        <a:pt x="19962" y="130574"/>
                        <a:pt x="24246" y="134858"/>
                        <a:pt x="29623" y="137170"/>
                      </a:cubicBezTo>
                      <a:cubicBezTo>
                        <a:pt x="29893" y="142943"/>
                        <a:pt x="32296" y="148411"/>
                        <a:pt x="36366" y="152515"/>
                      </a:cubicBezTo>
                      <a:cubicBezTo>
                        <a:pt x="38387" y="154521"/>
                        <a:pt x="40759" y="156135"/>
                        <a:pt x="43367" y="157277"/>
                      </a:cubicBezTo>
                      <a:lnTo>
                        <a:pt x="0" y="239049"/>
                      </a:lnTo>
                      <a:lnTo>
                        <a:pt x="39205" y="232925"/>
                      </a:lnTo>
                      <a:close/>
                      <a:moveTo>
                        <a:pt x="148752" y="211979"/>
                      </a:moveTo>
                      <a:lnTo>
                        <a:pt x="142008" y="226362"/>
                      </a:lnTo>
                      <a:lnTo>
                        <a:pt x="114005" y="173670"/>
                      </a:lnTo>
                      <a:cubicBezTo>
                        <a:pt x="114975" y="172950"/>
                        <a:pt x="115887" y="172154"/>
                        <a:pt x="116729" y="171288"/>
                      </a:cubicBezTo>
                      <a:cubicBezTo>
                        <a:pt x="119742" y="172570"/>
                        <a:pt x="122980" y="173238"/>
                        <a:pt x="126254" y="173251"/>
                      </a:cubicBezTo>
                      <a:cubicBezTo>
                        <a:pt x="129426" y="173258"/>
                        <a:pt x="132562" y="172589"/>
                        <a:pt x="135455" y="171288"/>
                      </a:cubicBezTo>
                      <a:cubicBezTo>
                        <a:pt x="137107" y="170531"/>
                        <a:pt x="138670" y="169592"/>
                        <a:pt x="140113" y="168488"/>
                      </a:cubicBezTo>
                      <a:lnTo>
                        <a:pt x="164478" y="214427"/>
                      </a:lnTo>
                      <a:close/>
                      <a:moveTo>
                        <a:pt x="34976" y="117434"/>
                      </a:moveTo>
                      <a:cubicBezTo>
                        <a:pt x="34568" y="116281"/>
                        <a:pt x="34634" y="115015"/>
                        <a:pt x="35157" y="113910"/>
                      </a:cubicBezTo>
                      <a:lnTo>
                        <a:pt x="40310" y="101661"/>
                      </a:lnTo>
                      <a:lnTo>
                        <a:pt x="30604" y="92593"/>
                      </a:lnTo>
                      <a:cubicBezTo>
                        <a:pt x="29729" y="91735"/>
                        <a:pt x="29252" y="90551"/>
                        <a:pt x="29289" y="89326"/>
                      </a:cubicBezTo>
                      <a:cubicBezTo>
                        <a:pt x="29360" y="88078"/>
                        <a:pt x="29917" y="86908"/>
                        <a:pt x="30842" y="86068"/>
                      </a:cubicBezTo>
                      <a:lnTo>
                        <a:pt x="38462" y="77210"/>
                      </a:lnTo>
                      <a:lnTo>
                        <a:pt x="34014" y="66418"/>
                      </a:lnTo>
                      <a:cubicBezTo>
                        <a:pt x="33738" y="65473"/>
                        <a:pt x="33805" y="64461"/>
                        <a:pt x="34204" y="63561"/>
                      </a:cubicBezTo>
                      <a:cubicBezTo>
                        <a:pt x="34515" y="62597"/>
                        <a:pt x="35242" y="61824"/>
                        <a:pt x="36185" y="61456"/>
                      </a:cubicBezTo>
                      <a:lnTo>
                        <a:pt x="49292" y="56626"/>
                      </a:lnTo>
                      <a:lnTo>
                        <a:pt x="48625" y="42672"/>
                      </a:lnTo>
                      <a:cubicBezTo>
                        <a:pt x="48505" y="41499"/>
                        <a:pt x="48951" y="40340"/>
                        <a:pt x="49825" y="39548"/>
                      </a:cubicBezTo>
                      <a:cubicBezTo>
                        <a:pt x="50615" y="38795"/>
                        <a:pt x="51659" y="38367"/>
                        <a:pt x="52749" y="38348"/>
                      </a:cubicBezTo>
                      <a:lnTo>
                        <a:pt x="64741" y="37681"/>
                      </a:lnTo>
                      <a:lnTo>
                        <a:pt x="69313" y="26585"/>
                      </a:lnTo>
                      <a:cubicBezTo>
                        <a:pt x="69780" y="25705"/>
                        <a:pt x="70553" y="25028"/>
                        <a:pt x="71485" y="24680"/>
                      </a:cubicBezTo>
                      <a:cubicBezTo>
                        <a:pt x="71917" y="24489"/>
                        <a:pt x="72385" y="24395"/>
                        <a:pt x="72857" y="24403"/>
                      </a:cubicBezTo>
                      <a:cubicBezTo>
                        <a:pt x="73592" y="24417"/>
                        <a:pt x="74317" y="24576"/>
                        <a:pt x="74990" y="24870"/>
                      </a:cubicBezTo>
                      <a:lnTo>
                        <a:pt x="87249" y="30023"/>
                      </a:lnTo>
                      <a:lnTo>
                        <a:pt x="96317" y="20308"/>
                      </a:lnTo>
                      <a:cubicBezTo>
                        <a:pt x="97173" y="19461"/>
                        <a:pt x="98342" y="19005"/>
                        <a:pt x="99546" y="19050"/>
                      </a:cubicBezTo>
                      <a:cubicBezTo>
                        <a:pt x="100790" y="19123"/>
                        <a:pt x="101956" y="19680"/>
                        <a:pt x="102794" y="20603"/>
                      </a:cubicBezTo>
                      <a:lnTo>
                        <a:pt x="111662" y="28223"/>
                      </a:lnTo>
                      <a:lnTo>
                        <a:pt x="122453" y="23775"/>
                      </a:lnTo>
                      <a:cubicBezTo>
                        <a:pt x="122793" y="23643"/>
                        <a:pt x="123156" y="23581"/>
                        <a:pt x="123520" y="23594"/>
                      </a:cubicBezTo>
                      <a:cubicBezTo>
                        <a:pt x="124128" y="23604"/>
                        <a:pt x="124729" y="23727"/>
                        <a:pt x="125292" y="23956"/>
                      </a:cubicBezTo>
                      <a:cubicBezTo>
                        <a:pt x="126257" y="24270"/>
                        <a:pt x="127029" y="25001"/>
                        <a:pt x="127397" y="25946"/>
                      </a:cubicBezTo>
                      <a:lnTo>
                        <a:pt x="132521" y="39043"/>
                      </a:lnTo>
                      <a:lnTo>
                        <a:pt x="146475" y="38376"/>
                      </a:lnTo>
                      <a:cubicBezTo>
                        <a:pt x="147562" y="38322"/>
                        <a:pt x="148616" y="38767"/>
                        <a:pt x="149333" y="39586"/>
                      </a:cubicBezTo>
                      <a:cubicBezTo>
                        <a:pt x="150091" y="40376"/>
                        <a:pt x="150521" y="41424"/>
                        <a:pt x="150533" y="42520"/>
                      </a:cubicBezTo>
                      <a:lnTo>
                        <a:pt x="151200" y="54502"/>
                      </a:lnTo>
                      <a:lnTo>
                        <a:pt x="162306" y="59074"/>
                      </a:lnTo>
                      <a:cubicBezTo>
                        <a:pt x="163159" y="59557"/>
                        <a:pt x="163814" y="60327"/>
                        <a:pt x="164154" y="61246"/>
                      </a:cubicBezTo>
                      <a:cubicBezTo>
                        <a:pt x="164562" y="62399"/>
                        <a:pt x="164496" y="63665"/>
                        <a:pt x="163973" y="64770"/>
                      </a:cubicBezTo>
                      <a:lnTo>
                        <a:pt x="158810" y="77019"/>
                      </a:lnTo>
                      <a:lnTo>
                        <a:pt x="168526" y="86087"/>
                      </a:lnTo>
                      <a:cubicBezTo>
                        <a:pt x="169401" y="86941"/>
                        <a:pt x="169878" y="88123"/>
                        <a:pt x="169840" y="89345"/>
                      </a:cubicBezTo>
                      <a:cubicBezTo>
                        <a:pt x="169825" y="90361"/>
                        <a:pt x="169439" y="91336"/>
                        <a:pt x="168754" y="92088"/>
                      </a:cubicBezTo>
                      <a:lnTo>
                        <a:pt x="160515" y="101013"/>
                      </a:lnTo>
                      <a:lnTo>
                        <a:pt x="165135" y="112262"/>
                      </a:lnTo>
                      <a:cubicBezTo>
                        <a:pt x="165421" y="113205"/>
                        <a:pt x="165356" y="114219"/>
                        <a:pt x="164954" y="115119"/>
                      </a:cubicBezTo>
                      <a:cubicBezTo>
                        <a:pt x="164641" y="116081"/>
                        <a:pt x="163914" y="116854"/>
                        <a:pt x="162973" y="117224"/>
                      </a:cubicBezTo>
                      <a:lnTo>
                        <a:pt x="149866" y="122054"/>
                      </a:lnTo>
                      <a:lnTo>
                        <a:pt x="150524" y="136008"/>
                      </a:lnTo>
                      <a:cubicBezTo>
                        <a:pt x="150654" y="137177"/>
                        <a:pt x="150210" y="138338"/>
                        <a:pt x="149333" y="139122"/>
                      </a:cubicBezTo>
                      <a:cubicBezTo>
                        <a:pt x="148541" y="139879"/>
                        <a:pt x="147495" y="140310"/>
                        <a:pt x="146399" y="140332"/>
                      </a:cubicBezTo>
                      <a:lnTo>
                        <a:pt x="134417" y="140989"/>
                      </a:lnTo>
                      <a:lnTo>
                        <a:pt x="129845" y="152095"/>
                      </a:lnTo>
                      <a:cubicBezTo>
                        <a:pt x="129366" y="152955"/>
                        <a:pt x="128596" y="153613"/>
                        <a:pt x="127673" y="153953"/>
                      </a:cubicBezTo>
                      <a:cubicBezTo>
                        <a:pt x="127237" y="154140"/>
                        <a:pt x="126766" y="154235"/>
                        <a:pt x="126292" y="154229"/>
                      </a:cubicBezTo>
                      <a:cubicBezTo>
                        <a:pt x="125557" y="154215"/>
                        <a:pt x="124832" y="154057"/>
                        <a:pt x="124158" y="153762"/>
                      </a:cubicBezTo>
                      <a:lnTo>
                        <a:pt x="111833" y="148590"/>
                      </a:lnTo>
                      <a:lnTo>
                        <a:pt x="102765" y="158315"/>
                      </a:lnTo>
                      <a:cubicBezTo>
                        <a:pt x="101910" y="159189"/>
                        <a:pt x="100730" y="159665"/>
                        <a:pt x="99508" y="159630"/>
                      </a:cubicBezTo>
                      <a:cubicBezTo>
                        <a:pt x="98260" y="159559"/>
                        <a:pt x="97090" y="159002"/>
                        <a:pt x="96250" y="158077"/>
                      </a:cubicBezTo>
                      <a:lnTo>
                        <a:pt x="87392" y="150457"/>
                      </a:lnTo>
                      <a:lnTo>
                        <a:pt x="76600" y="154905"/>
                      </a:lnTo>
                      <a:cubicBezTo>
                        <a:pt x="76259" y="155032"/>
                        <a:pt x="75897" y="155090"/>
                        <a:pt x="75533" y="155077"/>
                      </a:cubicBezTo>
                      <a:cubicBezTo>
                        <a:pt x="74925" y="155072"/>
                        <a:pt x="74324" y="154949"/>
                        <a:pt x="73762" y="154715"/>
                      </a:cubicBezTo>
                      <a:cubicBezTo>
                        <a:pt x="72796" y="154407"/>
                        <a:pt x="72021" y="153679"/>
                        <a:pt x="71657" y="152734"/>
                      </a:cubicBezTo>
                      <a:lnTo>
                        <a:pt x="66532" y="139637"/>
                      </a:lnTo>
                      <a:lnTo>
                        <a:pt x="52578" y="140294"/>
                      </a:lnTo>
                      <a:cubicBezTo>
                        <a:pt x="51492" y="140352"/>
                        <a:pt x="50439" y="139910"/>
                        <a:pt x="49721" y="139094"/>
                      </a:cubicBezTo>
                      <a:cubicBezTo>
                        <a:pt x="48962" y="138303"/>
                        <a:pt x="48531" y="137256"/>
                        <a:pt x="48511" y="136160"/>
                      </a:cubicBezTo>
                      <a:lnTo>
                        <a:pt x="47854" y="124178"/>
                      </a:lnTo>
                      <a:lnTo>
                        <a:pt x="36747" y="119606"/>
                      </a:lnTo>
                      <a:cubicBezTo>
                        <a:pt x="35921" y="119112"/>
                        <a:pt x="35293" y="118344"/>
                        <a:pt x="34976" y="117434"/>
                      </a:cubicBezTo>
                      <a:close/>
                      <a:moveTo>
                        <a:pt x="59446" y="167640"/>
                      </a:moveTo>
                      <a:cubicBezTo>
                        <a:pt x="61637" y="169745"/>
                        <a:pt x="64228" y="171391"/>
                        <a:pt x="67066" y="172479"/>
                      </a:cubicBezTo>
                      <a:cubicBezTo>
                        <a:pt x="69798" y="173542"/>
                        <a:pt x="72705" y="174088"/>
                        <a:pt x="75638" y="174089"/>
                      </a:cubicBezTo>
                      <a:cubicBezTo>
                        <a:pt x="78492" y="174101"/>
                        <a:pt x="81320" y="173554"/>
                        <a:pt x="83963" y="172479"/>
                      </a:cubicBezTo>
                      <a:cubicBezTo>
                        <a:pt x="84372" y="172831"/>
                        <a:pt x="84830" y="173117"/>
                        <a:pt x="85258" y="173431"/>
                      </a:cubicBezTo>
                      <a:lnTo>
                        <a:pt x="57140" y="226314"/>
                      </a:lnTo>
                      <a:lnTo>
                        <a:pt x="50397" y="211932"/>
                      </a:lnTo>
                      <a:lnTo>
                        <a:pt x="34681" y="2143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34" name="Forme libre : forme 133">
                  <a:extLst>
                    <a:ext uri="{FF2B5EF4-FFF2-40B4-BE49-F238E27FC236}">
                      <a16:creationId xmlns:a16="http://schemas.microsoft.com/office/drawing/2014/main" id="{46233959-30BD-8A4A-4C3B-410C0C74B351}"/>
                    </a:ext>
                  </a:extLst>
                </p:cNvPr>
                <p:cNvSpPr/>
                <p:nvPr/>
              </p:nvSpPr>
              <p:spPr>
                <a:xfrm>
                  <a:off x="7638272" y="2296039"/>
                  <a:ext cx="89140" cy="89140"/>
                </a:xfrm>
                <a:custGeom>
                  <a:avLst/>
                  <a:gdLst>
                    <a:gd name="connsiteX0" fmla="*/ 53092 w 106222"/>
                    <a:gd name="connsiteY0" fmla="*/ 106223 h 106222"/>
                    <a:gd name="connsiteX1" fmla="*/ 106223 w 106222"/>
                    <a:gd name="connsiteY1" fmla="*/ 53130 h 106222"/>
                    <a:gd name="connsiteX2" fmla="*/ 53130 w 106222"/>
                    <a:gd name="connsiteY2" fmla="*/ 0 h 106222"/>
                    <a:gd name="connsiteX3" fmla="*/ 0 w 106222"/>
                    <a:gd name="connsiteY3" fmla="*/ 53092 h 106222"/>
                    <a:gd name="connsiteX4" fmla="*/ 0 w 106222"/>
                    <a:gd name="connsiteY4" fmla="*/ 53111 h 106222"/>
                    <a:gd name="connsiteX5" fmla="*/ 53092 w 106222"/>
                    <a:gd name="connsiteY5" fmla="*/ 106223 h 106222"/>
                    <a:gd name="connsiteX6" fmla="*/ 53092 w 106222"/>
                    <a:gd name="connsiteY6" fmla="*/ 19060 h 106222"/>
                    <a:gd name="connsiteX7" fmla="*/ 87173 w 106222"/>
                    <a:gd name="connsiteY7" fmla="*/ 53102 h 106222"/>
                    <a:gd name="connsiteX8" fmla="*/ 53130 w 106222"/>
                    <a:gd name="connsiteY8" fmla="*/ 87182 h 106222"/>
                    <a:gd name="connsiteX9" fmla="*/ 19050 w 106222"/>
                    <a:gd name="connsiteY9" fmla="*/ 53140 h 106222"/>
                    <a:gd name="connsiteX10" fmla="*/ 19050 w 106222"/>
                    <a:gd name="connsiteY10" fmla="*/ 53111 h 106222"/>
                    <a:gd name="connsiteX11" fmla="*/ 53092 w 106222"/>
                    <a:gd name="connsiteY11" fmla="*/ 19031 h 10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6222" h="106222">
                      <a:moveTo>
                        <a:pt x="53092" y="106223"/>
                      </a:moveTo>
                      <a:cubicBezTo>
                        <a:pt x="82425" y="106233"/>
                        <a:pt x="106212" y="82463"/>
                        <a:pt x="106223" y="53130"/>
                      </a:cubicBezTo>
                      <a:cubicBezTo>
                        <a:pt x="106233" y="23798"/>
                        <a:pt x="82463" y="11"/>
                        <a:pt x="53130" y="0"/>
                      </a:cubicBezTo>
                      <a:cubicBezTo>
                        <a:pt x="23798" y="-10"/>
                        <a:pt x="11" y="23760"/>
                        <a:pt x="0" y="53092"/>
                      </a:cubicBezTo>
                      <a:cubicBezTo>
                        <a:pt x="0" y="53099"/>
                        <a:pt x="0" y="53105"/>
                        <a:pt x="0" y="53111"/>
                      </a:cubicBezTo>
                      <a:cubicBezTo>
                        <a:pt x="6" y="82434"/>
                        <a:pt x="23770" y="106207"/>
                        <a:pt x="53092" y="106223"/>
                      </a:cubicBezTo>
                      <a:close/>
                      <a:moveTo>
                        <a:pt x="53092" y="19060"/>
                      </a:moveTo>
                      <a:cubicBezTo>
                        <a:pt x="71904" y="19049"/>
                        <a:pt x="87162" y="34290"/>
                        <a:pt x="87173" y="53102"/>
                      </a:cubicBezTo>
                      <a:cubicBezTo>
                        <a:pt x="87183" y="71914"/>
                        <a:pt x="71942" y="87172"/>
                        <a:pt x="53130" y="87182"/>
                      </a:cubicBezTo>
                      <a:cubicBezTo>
                        <a:pt x="34319" y="87193"/>
                        <a:pt x="19061" y="71952"/>
                        <a:pt x="19050" y="53140"/>
                      </a:cubicBezTo>
                      <a:cubicBezTo>
                        <a:pt x="19050" y="53130"/>
                        <a:pt x="19050" y="53121"/>
                        <a:pt x="19050" y="53111"/>
                      </a:cubicBezTo>
                      <a:cubicBezTo>
                        <a:pt x="19055" y="34306"/>
                        <a:pt x="34287" y="19058"/>
                        <a:pt x="53092" y="190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35" name="Forme libre : forme 134">
                  <a:extLst>
                    <a:ext uri="{FF2B5EF4-FFF2-40B4-BE49-F238E27FC236}">
                      <a16:creationId xmlns:a16="http://schemas.microsoft.com/office/drawing/2014/main" id="{C56A9784-5A8D-B29F-9313-1E49C4712A56}"/>
                    </a:ext>
                  </a:extLst>
                </p:cNvPr>
                <p:cNvSpPr/>
                <p:nvPr/>
              </p:nvSpPr>
              <p:spPr>
                <a:xfrm>
                  <a:off x="7816989" y="2332942"/>
                  <a:ext cx="180975" cy="19050"/>
                </a:xfrm>
                <a:custGeom>
                  <a:avLst/>
                  <a:gdLst>
                    <a:gd name="connsiteX0" fmla="*/ 0 w 180975"/>
                    <a:gd name="connsiteY0" fmla="*/ 0 h 19050"/>
                    <a:gd name="connsiteX1" fmla="*/ 180975 w 180975"/>
                    <a:gd name="connsiteY1" fmla="*/ 0 h 19050"/>
                    <a:gd name="connsiteX2" fmla="*/ 180975 w 180975"/>
                    <a:gd name="connsiteY2" fmla="*/ 19050 h 19050"/>
                    <a:gd name="connsiteX3" fmla="*/ 0 w 180975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9050">
                      <a:moveTo>
                        <a:pt x="0" y="0"/>
                      </a:moveTo>
                      <a:lnTo>
                        <a:pt x="180975" y="0"/>
                      </a:lnTo>
                      <a:lnTo>
                        <a:pt x="18097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11D15651-F500-542B-590E-4FA6ACD99649}"/>
              </a:ext>
            </a:extLst>
          </p:cNvPr>
          <p:cNvGrpSpPr/>
          <p:nvPr/>
        </p:nvGrpSpPr>
        <p:grpSpPr>
          <a:xfrm>
            <a:off x="9574701" y="820315"/>
            <a:ext cx="1824819" cy="4448322"/>
            <a:chOff x="9430768" y="2256262"/>
            <a:chExt cx="1824819" cy="444832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470A537-1262-4016-B875-C9B9B9E4AE22}"/>
                </a:ext>
              </a:extLst>
            </p:cNvPr>
            <p:cNvSpPr txBox="1"/>
            <p:nvPr/>
          </p:nvSpPr>
          <p:spPr>
            <a:xfrm>
              <a:off x="9430768" y="4211594"/>
              <a:ext cx="182481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8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5.</a:t>
              </a:r>
            </a:p>
            <a:p>
              <a:pPr algn="ctr"/>
              <a:endParaRPr lang="fr-CH" sz="1600" dirty="0"/>
            </a:p>
            <a:p>
              <a:pPr algn="ctr"/>
              <a:r>
                <a:rPr lang="fr-CH" sz="1600" dirty="0">
                  <a:latin typeface="Avenir Next LT Pro" panose="020B0504020202020204" pitchFamily="34" charset="0"/>
                </a:rPr>
                <a:t>Auf dem Dokument erscheinen nur die erworbenen Kompetenzen und der Grad der Autonomie.</a:t>
              </a:r>
            </a:p>
          </p:txBody>
        </p:sp>
        <p:grpSp>
          <p:nvGrpSpPr>
            <p:cNvPr id="148" name="Groupe 147">
              <a:extLst>
                <a:ext uri="{FF2B5EF4-FFF2-40B4-BE49-F238E27FC236}">
                  <a16:creationId xmlns:a16="http://schemas.microsoft.com/office/drawing/2014/main" id="{6BC31406-FC17-5B59-0761-0877F79C1C28}"/>
                </a:ext>
              </a:extLst>
            </p:cNvPr>
            <p:cNvGrpSpPr/>
            <p:nvPr/>
          </p:nvGrpSpPr>
          <p:grpSpPr>
            <a:xfrm>
              <a:off x="9542451" y="2256262"/>
              <a:ext cx="1625600" cy="1625600"/>
              <a:chOff x="8971447" y="1977160"/>
              <a:chExt cx="1625600" cy="1625600"/>
            </a:xfrm>
          </p:grpSpPr>
          <p:sp>
            <p:nvSpPr>
              <p:cNvPr id="143" name="Ellipse 142">
                <a:extLst>
                  <a:ext uri="{FF2B5EF4-FFF2-40B4-BE49-F238E27FC236}">
                    <a16:creationId xmlns:a16="http://schemas.microsoft.com/office/drawing/2014/main" id="{0962B814-ACA8-FEDB-01C6-9B883B1B4E25}"/>
                  </a:ext>
                </a:extLst>
              </p:cNvPr>
              <p:cNvSpPr/>
              <p:nvPr/>
            </p:nvSpPr>
            <p:spPr>
              <a:xfrm>
                <a:off x="8971447" y="1977160"/>
                <a:ext cx="1625600" cy="162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B7CF9D46-9499-922D-C05C-72F50C32A081}"/>
                  </a:ext>
                </a:extLst>
              </p:cNvPr>
              <p:cNvGrpSpPr/>
              <p:nvPr/>
            </p:nvGrpSpPr>
            <p:grpSpPr>
              <a:xfrm>
                <a:off x="9254067" y="2508455"/>
                <a:ext cx="1051038" cy="664914"/>
                <a:chOff x="7912074" y="1314450"/>
                <a:chExt cx="774724" cy="495704"/>
              </a:xfrm>
              <a:solidFill>
                <a:schemeClr val="bg1"/>
              </a:solidFill>
            </p:grpSpPr>
            <p:sp>
              <p:nvSpPr>
                <p:cNvPr id="19" name="Forme libre : forme 18">
                  <a:extLst>
                    <a:ext uri="{FF2B5EF4-FFF2-40B4-BE49-F238E27FC236}">
                      <a16:creationId xmlns:a16="http://schemas.microsoft.com/office/drawing/2014/main" id="{6F6E78FF-A3AF-B39C-9031-4276276B1ACB}"/>
                    </a:ext>
                  </a:extLst>
                </p:cNvPr>
                <p:cNvSpPr/>
                <p:nvPr/>
              </p:nvSpPr>
              <p:spPr>
                <a:xfrm>
                  <a:off x="7912074" y="1314450"/>
                  <a:ext cx="774724" cy="495704"/>
                </a:xfrm>
                <a:custGeom>
                  <a:avLst/>
                  <a:gdLst>
                    <a:gd name="connsiteX0" fmla="*/ 738188 w 774724"/>
                    <a:gd name="connsiteY0" fmla="*/ 257580 h 495704"/>
                    <a:gd name="connsiteX1" fmla="*/ 774724 w 774724"/>
                    <a:gd name="connsiteY1" fmla="*/ 193398 h 495704"/>
                    <a:gd name="connsiteX2" fmla="*/ 666750 w 774724"/>
                    <a:gd name="connsiteY2" fmla="*/ 38505 h 495704"/>
                    <a:gd name="connsiteX3" fmla="*/ 520036 w 774724"/>
                    <a:gd name="connsiteY3" fmla="*/ 38505 h 495704"/>
                    <a:gd name="connsiteX4" fmla="*/ 498941 w 774724"/>
                    <a:gd name="connsiteY4" fmla="*/ 31063 h 495704"/>
                    <a:gd name="connsiteX5" fmla="*/ 475134 w 774724"/>
                    <a:gd name="connsiteY5" fmla="*/ 10464 h 495704"/>
                    <a:gd name="connsiteX6" fmla="*/ 446502 w 774724"/>
                    <a:gd name="connsiteY6" fmla="*/ 8712 h 495704"/>
                    <a:gd name="connsiteX7" fmla="*/ 419632 w 774724"/>
                    <a:gd name="connsiteY7" fmla="*/ 0 h 495704"/>
                    <a:gd name="connsiteX8" fmla="*/ 389876 w 774724"/>
                    <a:gd name="connsiteY8" fmla="*/ 10441 h 495704"/>
                    <a:gd name="connsiteX9" fmla="*/ 336814 w 774724"/>
                    <a:gd name="connsiteY9" fmla="*/ 31598 h 495704"/>
                    <a:gd name="connsiteX10" fmla="*/ 319423 w 774724"/>
                    <a:gd name="connsiteY10" fmla="*/ 38505 h 495704"/>
                    <a:gd name="connsiteX11" fmla="*/ 95250 w 774724"/>
                    <a:gd name="connsiteY11" fmla="*/ 38505 h 495704"/>
                    <a:gd name="connsiteX12" fmla="*/ 0 w 774724"/>
                    <a:gd name="connsiteY12" fmla="*/ 190905 h 495704"/>
                    <a:gd name="connsiteX13" fmla="*/ 94599 w 774724"/>
                    <a:gd name="connsiteY13" fmla="*/ 343253 h 495704"/>
                    <a:gd name="connsiteX14" fmla="*/ 319088 w 774724"/>
                    <a:gd name="connsiteY14" fmla="*/ 343305 h 495704"/>
                    <a:gd name="connsiteX15" fmla="*/ 319088 w 774724"/>
                    <a:gd name="connsiteY15" fmla="*/ 495705 h 495704"/>
                    <a:gd name="connsiteX16" fmla="*/ 414338 w 774724"/>
                    <a:gd name="connsiteY16" fmla="*/ 421886 h 495704"/>
                    <a:gd name="connsiteX17" fmla="*/ 509588 w 774724"/>
                    <a:gd name="connsiteY17" fmla="*/ 495705 h 495704"/>
                    <a:gd name="connsiteX18" fmla="*/ 509588 w 774724"/>
                    <a:gd name="connsiteY18" fmla="*/ 343305 h 495704"/>
                    <a:gd name="connsiteX19" fmla="*/ 733425 w 774724"/>
                    <a:gd name="connsiteY19" fmla="*/ 343305 h 495704"/>
                    <a:gd name="connsiteX20" fmla="*/ 742950 w 774724"/>
                    <a:gd name="connsiteY20" fmla="*/ 333780 h 495704"/>
                    <a:gd name="connsiteX21" fmla="*/ 733425 w 774724"/>
                    <a:gd name="connsiteY21" fmla="*/ 324255 h 495704"/>
                    <a:gd name="connsiteX22" fmla="*/ 671513 w 774724"/>
                    <a:gd name="connsiteY22" fmla="*/ 267105 h 495704"/>
                    <a:gd name="connsiteX23" fmla="*/ 671513 w 774724"/>
                    <a:gd name="connsiteY23" fmla="*/ 257580 h 495704"/>
                    <a:gd name="connsiteX24" fmla="*/ 349568 w 774724"/>
                    <a:gd name="connsiteY24" fmla="*/ 49639 h 495704"/>
                    <a:gd name="connsiteX25" fmla="*/ 351854 w 774724"/>
                    <a:gd name="connsiteY25" fmla="*/ 44086 h 495704"/>
                    <a:gd name="connsiteX26" fmla="*/ 366102 w 774724"/>
                    <a:gd name="connsiteY26" fmla="*/ 29998 h 495704"/>
                    <a:gd name="connsiteX27" fmla="*/ 388450 w 774724"/>
                    <a:gd name="connsiteY27" fmla="*/ 30087 h 495704"/>
                    <a:gd name="connsiteX28" fmla="*/ 394575 w 774724"/>
                    <a:gd name="connsiteY28" fmla="*/ 32668 h 495704"/>
                    <a:gd name="connsiteX29" fmla="*/ 399109 w 774724"/>
                    <a:gd name="connsiteY29" fmla="*/ 27810 h 495704"/>
                    <a:gd name="connsiteX30" fmla="*/ 438483 w 774724"/>
                    <a:gd name="connsiteY30" fmla="*/ 26578 h 495704"/>
                    <a:gd name="connsiteX31" fmla="*/ 442912 w 774724"/>
                    <a:gd name="connsiteY31" fmla="*/ 30373 h 495704"/>
                    <a:gd name="connsiteX32" fmla="*/ 448307 w 774724"/>
                    <a:gd name="connsiteY32" fmla="*/ 28155 h 495704"/>
                    <a:gd name="connsiteX33" fmla="*/ 468291 w 774724"/>
                    <a:gd name="connsiteY33" fmla="*/ 28250 h 495704"/>
                    <a:gd name="connsiteX34" fmla="*/ 483858 w 774724"/>
                    <a:gd name="connsiteY34" fmla="*/ 43757 h 495704"/>
                    <a:gd name="connsiteX35" fmla="*/ 486271 w 774724"/>
                    <a:gd name="connsiteY35" fmla="*/ 50310 h 495704"/>
                    <a:gd name="connsiteX36" fmla="*/ 493252 w 774724"/>
                    <a:gd name="connsiteY36" fmla="*/ 49980 h 495704"/>
                    <a:gd name="connsiteX37" fmla="*/ 514046 w 774724"/>
                    <a:gd name="connsiteY37" fmla="*/ 57998 h 495704"/>
                    <a:gd name="connsiteX38" fmla="*/ 522074 w 774724"/>
                    <a:gd name="connsiteY38" fmla="*/ 76345 h 495704"/>
                    <a:gd name="connsiteX39" fmla="*/ 522409 w 774724"/>
                    <a:gd name="connsiteY39" fmla="*/ 82336 h 495704"/>
                    <a:gd name="connsiteX40" fmla="*/ 527957 w 774724"/>
                    <a:gd name="connsiteY40" fmla="*/ 84622 h 495704"/>
                    <a:gd name="connsiteX41" fmla="*/ 542045 w 774724"/>
                    <a:gd name="connsiteY41" fmla="*/ 98868 h 495704"/>
                    <a:gd name="connsiteX42" fmla="*/ 541950 w 774724"/>
                    <a:gd name="connsiteY42" fmla="*/ 121215 h 495704"/>
                    <a:gd name="connsiteX43" fmla="*/ 539378 w 774724"/>
                    <a:gd name="connsiteY43" fmla="*/ 127336 h 495704"/>
                    <a:gd name="connsiteX44" fmla="*/ 544236 w 774724"/>
                    <a:gd name="connsiteY44" fmla="*/ 131870 h 495704"/>
                    <a:gd name="connsiteX45" fmla="*/ 552982 w 774724"/>
                    <a:gd name="connsiteY45" fmla="*/ 152400 h 495704"/>
                    <a:gd name="connsiteX46" fmla="*/ 545690 w 774724"/>
                    <a:gd name="connsiteY46" fmla="*/ 170980 h 495704"/>
                    <a:gd name="connsiteX47" fmla="*/ 541570 w 774724"/>
                    <a:gd name="connsiteY47" fmla="*/ 175445 h 495704"/>
                    <a:gd name="connsiteX48" fmla="*/ 543880 w 774724"/>
                    <a:gd name="connsiteY48" fmla="*/ 181065 h 495704"/>
                    <a:gd name="connsiteX49" fmla="*/ 543785 w 774724"/>
                    <a:gd name="connsiteY49" fmla="*/ 201049 h 495704"/>
                    <a:gd name="connsiteX50" fmla="*/ 528288 w 774724"/>
                    <a:gd name="connsiteY50" fmla="*/ 216611 h 495704"/>
                    <a:gd name="connsiteX51" fmla="*/ 521731 w 774724"/>
                    <a:gd name="connsiteY51" fmla="*/ 219025 h 495704"/>
                    <a:gd name="connsiteX52" fmla="*/ 522060 w 774724"/>
                    <a:gd name="connsiteY52" fmla="*/ 226001 h 495704"/>
                    <a:gd name="connsiteX53" fmla="*/ 514038 w 774724"/>
                    <a:gd name="connsiteY53" fmla="*/ 246804 h 495704"/>
                    <a:gd name="connsiteX54" fmla="*/ 495699 w 774724"/>
                    <a:gd name="connsiteY54" fmla="*/ 254827 h 495704"/>
                    <a:gd name="connsiteX55" fmla="*/ 489704 w 774724"/>
                    <a:gd name="connsiteY55" fmla="*/ 255158 h 495704"/>
                    <a:gd name="connsiteX56" fmla="*/ 487418 w 774724"/>
                    <a:gd name="connsiteY56" fmla="*/ 260711 h 495704"/>
                    <a:gd name="connsiteX57" fmla="*/ 473172 w 774724"/>
                    <a:gd name="connsiteY57" fmla="*/ 274798 h 495704"/>
                    <a:gd name="connsiteX58" fmla="*/ 450825 w 774724"/>
                    <a:gd name="connsiteY58" fmla="*/ 274710 h 495704"/>
                    <a:gd name="connsiteX59" fmla="*/ 444700 w 774724"/>
                    <a:gd name="connsiteY59" fmla="*/ 272128 h 495704"/>
                    <a:gd name="connsiteX60" fmla="*/ 440166 w 774724"/>
                    <a:gd name="connsiteY60" fmla="*/ 276986 h 495704"/>
                    <a:gd name="connsiteX61" fmla="*/ 400786 w 774724"/>
                    <a:gd name="connsiteY61" fmla="*/ 278219 h 495704"/>
                    <a:gd name="connsiteX62" fmla="*/ 396359 w 774724"/>
                    <a:gd name="connsiteY62" fmla="*/ 274423 h 495704"/>
                    <a:gd name="connsiteX63" fmla="*/ 390963 w 774724"/>
                    <a:gd name="connsiteY63" fmla="*/ 276641 h 495704"/>
                    <a:gd name="connsiteX64" fmla="*/ 370979 w 774724"/>
                    <a:gd name="connsiteY64" fmla="*/ 276546 h 495704"/>
                    <a:gd name="connsiteX65" fmla="*/ 355417 w 774724"/>
                    <a:gd name="connsiteY65" fmla="*/ 261039 h 495704"/>
                    <a:gd name="connsiteX66" fmla="*/ 353003 w 774724"/>
                    <a:gd name="connsiteY66" fmla="*/ 254487 h 495704"/>
                    <a:gd name="connsiteX67" fmla="*/ 346022 w 774724"/>
                    <a:gd name="connsiteY67" fmla="*/ 254817 h 495704"/>
                    <a:gd name="connsiteX68" fmla="*/ 325228 w 774724"/>
                    <a:gd name="connsiteY68" fmla="*/ 246798 h 495704"/>
                    <a:gd name="connsiteX69" fmla="*/ 317201 w 774724"/>
                    <a:gd name="connsiteY69" fmla="*/ 228451 h 495704"/>
                    <a:gd name="connsiteX70" fmla="*/ 316866 w 774724"/>
                    <a:gd name="connsiteY70" fmla="*/ 222456 h 495704"/>
                    <a:gd name="connsiteX71" fmla="*/ 311317 w 774724"/>
                    <a:gd name="connsiteY71" fmla="*/ 220170 h 495704"/>
                    <a:gd name="connsiteX72" fmla="*/ 297230 w 774724"/>
                    <a:gd name="connsiteY72" fmla="*/ 205925 h 495704"/>
                    <a:gd name="connsiteX73" fmla="*/ 297318 w 774724"/>
                    <a:gd name="connsiteY73" fmla="*/ 183582 h 495704"/>
                    <a:gd name="connsiteX74" fmla="*/ 299899 w 774724"/>
                    <a:gd name="connsiteY74" fmla="*/ 177457 h 495704"/>
                    <a:gd name="connsiteX75" fmla="*/ 295042 w 774724"/>
                    <a:gd name="connsiteY75" fmla="*/ 172923 h 495704"/>
                    <a:gd name="connsiteX76" fmla="*/ 286282 w 774724"/>
                    <a:gd name="connsiteY76" fmla="*/ 152400 h 495704"/>
                    <a:gd name="connsiteX77" fmla="*/ 293812 w 774724"/>
                    <a:gd name="connsiteY77" fmla="*/ 133560 h 495704"/>
                    <a:gd name="connsiteX78" fmla="*/ 297608 w 774724"/>
                    <a:gd name="connsiteY78" fmla="*/ 129127 h 495704"/>
                    <a:gd name="connsiteX79" fmla="*/ 295389 w 774724"/>
                    <a:gd name="connsiteY79" fmla="*/ 123732 h 495704"/>
                    <a:gd name="connsiteX80" fmla="*/ 295485 w 774724"/>
                    <a:gd name="connsiteY80" fmla="*/ 103747 h 495704"/>
                    <a:gd name="connsiteX81" fmla="*/ 310982 w 774724"/>
                    <a:gd name="connsiteY81" fmla="*/ 88185 h 495704"/>
                    <a:gd name="connsiteX82" fmla="*/ 317540 w 774724"/>
                    <a:gd name="connsiteY82" fmla="*/ 85772 h 495704"/>
                    <a:gd name="connsiteX83" fmla="*/ 317209 w 774724"/>
                    <a:gd name="connsiteY83" fmla="*/ 78796 h 495704"/>
                    <a:gd name="connsiteX84" fmla="*/ 325232 w 774724"/>
                    <a:gd name="connsiteY84" fmla="*/ 57992 h 495704"/>
                    <a:gd name="connsiteX85" fmla="*/ 343571 w 774724"/>
                    <a:gd name="connsiteY85" fmla="*/ 49969 h 495704"/>
                    <a:gd name="connsiteX86" fmla="*/ 302500 w 774724"/>
                    <a:gd name="connsiteY86" fmla="*/ 57555 h 495704"/>
                    <a:gd name="connsiteX87" fmla="*/ 298300 w 774724"/>
                    <a:gd name="connsiteY87" fmla="*/ 73093 h 495704"/>
                    <a:gd name="connsiteX88" fmla="*/ 277706 w 774724"/>
                    <a:gd name="connsiteY88" fmla="*/ 96905 h 495704"/>
                    <a:gd name="connsiteX89" fmla="*/ 275954 w 774724"/>
                    <a:gd name="connsiteY89" fmla="*/ 125527 h 495704"/>
                    <a:gd name="connsiteX90" fmla="*/ 267232 w 774724"/>
                    <a:gd name="connsiteY90" fmla="*/ 152400 h 495704"/>
                    <a:gd name="connsiteX91" fmla="*/ 277674 w 774724"/>
                    <a:gd name="connsiteY91" fmla="*/ 182161 h 495704"/>
                    <a:gd name="connsiteX92" fmla="*/ 279841 w 774724"/>
                    <a:gd name="connsiteY92" fmla="*/ 213712 h 495704"/>
                    <a:gd name="connsiteX93" fmla="*/ 298835 w 774724"/>
                    <a:gd name="connsiteY93" fmla="*/ 235218 h 495704"/>
                    <a:gd name="connsiteX94" fmla="*/ 299675 w 774724"/>
                    <a:gd name="connsiteY94" fmla="*/ 238530 h 495704"/>
                    <a:gd name="connsiteX95" fmla="*/ 167982 w 774724"/>
                    <a:gd name="connsiteY95" fmla="*/ 238530 h 495704"/>
                    <a:gd name="connsiteX96" fmla="*/ 185738 w 774724"/>
                    <a:gd name="connsiteY96" fmla="*/ 181380 h 495704"/>
                    <a:gd name="connsiteX97" fmla="*/ 142958 w 774724"/>
                    <a:gd name="connsiteY97" fmla="*/ 57555 h 495704"/>
                    <a:gd name="connsiteX98" fmla="*/ 95253 w 774724"/>
                    <a:gd name="connsiteY98" fmla="*/ 324255 h 495704"/>
                    <a:gd name="connsiteX99" fmla="*/ 19053 w 774724"/>
                    <a:gd name="connsiteY99" fmla="*/ 190905 h 495704"/>
                    <a:gd name="connsiteX100" fmla="*/ 95253 w 774724"/>
                    <a:gd name="connsiteY100" fmla="*/ 57555 h 495704"/>
                    <a:gd name="connsiteX101" fmla="*/ 166690 w 774724"/>
                    <a:gd name="connsiteY101" fmla="*/ 181366 h 495704"/>
                    <a:gd name="connsiteX102" fmla="*/ 128590 w 774724"/>
                    <a:gd name="connsiteY102" fmla="*/ 238530 h 495704"/>
                    <a:gd name="connsiteX103" fmla="*/ 90490 w 774724"/>
                    <a:gd name="connsiteY103" fmla="*/ 176617 h 495704"/>
                    <a:gd name="connsiteX104" fmla="*/ 92713 w 774724"/>
                    <a:gd name="connsiteY104" fmla="*/ 156014 h 495704"/>
                    <a:gd name="connsiteX105" fmla="*/ 85491 w 774724"/>
                    <a:gd name="connsiteY105" fmla="*/ 144642 h 495704"/>
                    <a:gd name="connsiteX106" fmla="*/ 74119 w 774724"/>
                    <a:gd name="connsiteY106" fmla="*/ 151865 h 495704"/>
                    <a:gd name="connsiteX107" fmla="*/ 71440 w 774724"/>
                    <a:gd name="connsiteY107" fmla="*/ 176617 h 495704"/>
                    <a:gd name="connsiteX108" fmla="*/ 128590 w 774724"/>
                    <a:gd name="connsiteY108" fmla="*/ 257580 h 495704"/>
                    <a:gd name="connsiteX109" fmla="*/ 309456 w 774724"/>
                    <a:gd name="connsiteY109" fmla="*/ 257580 h 495704"/>
                    <a:gd name="connsiteX110" fmla="*/ 311762 w 774724"/>
                    <a:gd name="connsiteY110" fmla="*/ 260277 h 495704"/>
                    <a:gd name="connsiteX111" fmla="*/ 319088 w 774724"/>
                    <a:gd name="connsiteY111" fmla="*/ 266208 h 495704"/>
                    <a:gd name="connsiteX112" fmla="*/ 319088 w 774724"/>
                    <a:gd name="connsiteY112" fmla="*/ 324255 h 495704"/>
                    <a:gd name="connsiteX113" fmla="*/ 426009 w 774724"/>
                    <a:gd name="connsiteY113" fmla="*/ 406831 h 495704"/>
                    <a:gd name="connsiteX114" fmla="*/ 414340 w 774724"/>
                    <a:gd name="connsiteY114" fmla="*/ 397782 h 495704"/>
                    <a:gd name="connsiteX115" fmla="*/ 402671 w 774724"/>
                    <a:gd name="connsiteY115" fmla="*/ 406831 h 495704"/>
                    <a:gd name="connsiteX116" fmla="*/ 338140 w 774724"/>
                    <a:gd name="connsiteY116" fmla="*/ 456837 h 495704"/>
                    <a:gd name="connsiteX117" fmla="*/ 338140 w 774724"/>
                    <a:gd name="connsiteY117" fmla="*/ 273355 h 495704"/>
                    <a:gd name="connsiteX118" fmla="*/ 340331 w 774724"/>
                    <a:gd name="connsiteY118" fmla="*/ 273736 h 495704"/>
                    <a:gd name="connsiteX119" fmla="*/ 364139 w 774724"/>
                    <a:gd name="connsiteY119" fmla="*/ 294335 h 495704"/>
                    <a:gd name="connsiteX120" fmla="*/ 392765 w 774724"/>
                    <a:gd name="connsiteY120" fmla="*/ 296088 h 495704"/>
                    <a:gd name="connsiteX121" fmla="*/ 419632 w 774724"/>
                    <a:gd name="connsiteY121" fmla="*/ 304800 h 495704"/>
                    <a:gd name="connsiteX122" fmla="*/ 449393 w 774724"/>
                    <a:gd name="connsiteY122" fmla="*/ 294359 h 495704"/>
                    <a:gd name="connsiteX123" fmla="*/ 480945 w 774724"/>
                    <a:gd name="connsiteY123" fmla="*/ 292197 h 495704"/>
                    <a:gd name="connsiteX124" fmla="*/ 490536 w 774724"/>
                    <a:gd name="connsiteY124" fmla="*/ 286394 h 495704"/>
                    <a:gd name="connsiteX125" fmla="*/ 490536 w 774724"/>
                    <a:gd name="connsiteY125" fmla="*/ 456841 h 495704"/>
                    <a:gd name="connsiteX126" fmla="*/ 680055 w 774724"/>
                    <a:gd name="connsiteY126" fmla="*/ 324255 h 495704"/>
                    <a:gd name="connsiteX127" fmla="*/ 509588 w 774724"/>
                    <a:gd name="connsiteY127" fmla="*/ 324255 h 495704"/>
                    <a:gd name="connsiteX128" fmla="*/ 509588 w 774724"/>
                    <a:gd name="connsiteY128" fmla="*/ 271367 h 495704"/>
                    <a:gd name="connsiteX129" fmla="*/ 527512 w 774724"/>
                    <a:gd name="connsiteY129" fmla="*/ 260274 h 495704"/>
                    <a:gd name="connsiteX130" fmla="*/ 529798 w 774724"/>
                    <a:gd name="connsiteY130" fmla="*/ 257576 h 495704"/>
                    <a:gd name="connsiteX131" fmla="*/ 652463 w 774724"/>
                    <a:gd name="connsiteY131" fmla="*/ 257576 h 495704"/>
                    <a:gd name="connsiteX132" fmla="*/ 652463 w 774724"/>
                    <a:gd name="connsiteY132" fmla="*/ 267101 h 495704"/>
                    <a:gd name="connsiteX133" fmla="*/ 680052 w 774724"/>
                    <a:gd name="connsiteY133" fmla="*/ 324255 h 495704"/>
                    <a:gd name="connsiteX134" fmla="*/ 539789 w 774724"/>
                    <a:gd name="connsiteY134" fmla="*/ 238530 h 495704"/>
                    <a:gd name="connsiteX135" fmla="*/ 540979 w 774724"/>
                    <a:gd name="connsiteY135" fmla="*/ 231707 h 495704"/>
                    <a:gd name="connsiteX136" fmla="*/ 561573 w 774724"/>
                    <a:gd name="connsiteY136" fmla="*/ 207895 h 495704"/>
                    <a:gd name="connsiteX137" fmla="*/ 563359 w 774724"/>
                    <a:gd name="connsiteY137" fmla="*/ 179403 h 495704"/>
                    <a:gd name="connsiteX138" fmla="*/ 572032 w 774724"/>
                    <a:gd name="connsiteY138" fmla="*/ 152400 h 495704"/>
                    <a:gd name="connsiteX139" fmla="*/ 561596 w 774724"/>
                    <a:gd name="connsiteY139" fmla="*/ 122639 h 495704"/>
                    <a:gd name="connsiteX140" fmla="*/ 540434 w 774724"/>
                    <a:gd name="connsiteY140" fmla="*/ 69585 h 495704"/>
                    <a:gd name="connsiteX141" fmla="*/ 536538 w 774724"/>
                    <a:gd name="connsiteY141" fmla="*/ 57558 h 495704"/>
                    <a:gd name="connsiteX142" fmla="*/ 666744 w 774724"/>
                    <a:gd name="connsiteY142" fmla="*/ 57558 h 495704"/>
                    <a:gd name="connsiteX143" fmla="*/ 755674 w 774724"/>
                    <a:gd name="connsiteY143" fmla="*/ 193398 h 495704"/>
                    <a:gd name="connsiteX144" fmla="*/ 738188 w 774724"/>
                    <a:gd name="connsiteY144" fmla="*/ 238530 h 495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774724" h="495704">
                      <a:moveTo>
                        <a:pt x="738188" y="257580"/>
                      </a:moveTo>
                      <a:cubicBezTo>
                        <a:pt x="761065" y="257580"/>
                        <a:pt x="774724" y="233585"/>
                        <a:pt x="774724" y="193398"/>
                      </a:cubicBezTo>
                      <a:cubicBezTo>
                        <a:pt x="774724" y="130932"/>
                        <a:pt x="740406" y="38505"/>
                        <a:pt x="666750" y="38505"/>
                      </a:cubicBezTo>
                      <a:lnTo>
                        <a:pt x="520036" y="38505"/>
                      </a:lnTo>
                      <a:cubicBezTo>
                        <a:pt x="513750" y="34276"/>
                        <a:pt x="506490" y="31714"/>
                        <a:pt x="498941" y="31063"/>
                      </a:cubicBezTo>
                      <a:cubicBezTo>
                        <a:pt x="493692" y="21597"/>
                        <a:pt x="485257" y="14298"/>
                        <a:pt x="475134" y="10464"/>
                      </a:cubicBezTo>
                      <a:cubicBezTo>
                        <a:pt x="466008" y="6900"/>
                        <a:pt x="455995" y="6287"/>
                        <a:pt x="446502" y="8712"/>
                      </a:cubicBezTo>
                      <a:cubicBezTo>
                        <a:pt x="438682" y="3059"/>
                        <a:pt x="429281" y="11"/>
                        <a:pt x="419632" y="0"/>
                      </a:cubicBezTo>
                      <a:cubicBezTo>
                        <a:pt x="408814" y="-12"/>
                        <a:pt x="398315" y="3672"/>
                        <a:pt x="389876" y="10441"/>
                      </a:cubicBezTo>
                      <a:cubicBezTo>
                        <a:pt x="369439" y="4663"/>
                        <a:pt x="347669" y="13343"/>
                        <a:pt x="336814" y="31598"/>
                      </a:cubicBezTo>
                      <a:cubicBezTo>
                        <a:pt x="330614" y="32714"/>
                        <a:pt x="324700" y="35063"/>
                        <a:pt x="319423" y="38505"/>
                      </a:cubicBezTo>
                      <a:lnTo>
                        <a:pt x="95250" y="38505"/>
                      </a:lnTo>
                      <a:cubicBezTo>
                        <a:pt x="41839" y="38505"/>
                        <a:pt x="0" y="105445"/>
                        <a:pt x="0" y="190905"/>
                      </a:cubicBezTo>
                      <a:cubicBezTo>
                        <a:pt x="0" y="276013"/>
                        <a:pt x="41504" y="342706"/>
                        <a:pt x="94599" y="343253"/>
                      </a:cubicBezTo>
                      <a:lnTo>
                        <a:pt x="319088" y="343305"/>
                      </a:lnTo>
                      <a:lnTo>
                        <a:pt x="319088" y="495705"/>
                      </a:lnTo>
                      <a:lnTo>
                        <a:pt x="414338" y="421886"/>
                      </a:lnTo>
                      <a:lnTo>
                        <a:pt x="509588" y="495705"/>
                      </a:lnTo>
                      <a:lnTo>
                        <a:pt x="509588" y="343305"/>
                      </a:lnTo>
                      <a:lnTo>
                        <a:pt x="733425" y="343305"/>
                      </a:lnTo>
                      <a:cubicBezTo>
                        <a:pt x="738686" y="343305"/>
                        <a:pt x="742950" y="339041"/>
                        <a:pt x="742950" y="333780"/>
                      </a:cubicBezTo>
                      <a:cubicBezTo>
                        <a:pt x="742950" y="328519"/>
                        <a:pt x="738686" y="324255"/>
                        <a:pt x="733425" y="324255"/>
                      </a:cubicBezTo>
                      <a:cubicBezTo>
                        <a:pt x="700580" y="325479"/>
                        <a:pt x="672916" y="299942"/>
                        <a:pt x="671513" y="267105"/>
                      </a:cubicBezTo>
                      <a:lnTo>
                        <a:pt x="671513" y="257580"/>
                      </a:lnTo>
                      <a:close/>
                      <a:moveTo>
                        <a:pt x="349568" y="49639"/>
                      </a:moveTo>
                      <a:lnTo>
                        <a:pt x="351854" y="44086"/>
                      </a:lnTo>
                      <a:cubicBezTo>
                        <a:pt x="354606" y="37727"/>
                        <a:pt x="359712" y="32678"/>
                        <a:pt x="366102" y="29998"/>
                      </a:cubicBezTo>
                      <a:cubicBezTo>
                        <a:pt x="373234" y="26894"/>
                        <a:pt x="381342" y="26926"/>
                        <a:pt x="388450" y="30087"/>
                      </a:cubicBezTo>
                      <a:lnTo>
                        <a:pt x="394575" y="32668"/>
                      </a:lnTo>
                      <a:lnTo>
                        <a:pt x="399109" y="27810"/>
                      </a:lnTo>
                      <a:cubicBezTo>
                        <a:pt x="409709" y="16748"/>
                        <a:pt x="427212" y="16200"/>
                        <a:pt x="438483" y="26578"/>
                      </a:cubicBezTo>
                      <a:lnTo>
                        <a:pt x="442912" y="30373"/>
                      </a:lnTo>
                      <a:lnTo>
                        <a:pt x="448307" y="28155"/>
                      </a:lnTo>
                      <a:cubicBezTo>
                        <a:pt x="454736" y="25637"/>
                        <a:pt x="461885" y="25671"/>
                        <a:pt x="468291" y="28250"/>
                      </a:cubicBezTo>
                      <a:cubicBezTo>
                        <a:pt x="475502" y="30887"/>
                        <a:pt x="481194" y="36556"/>
                        <a:pt x="483858" y="43757"/>
                      </a:cubicBezTo>
                      <a:lnTo>
                        <a:pt x="486271" y="50310"/>
                      </a:lnTo>
                      <a:lnTo>
                        <a:pt x="493252" y="49980"/>
                      </a:lnTo>
                      <a:cubicBezTo>
                        <a:pt x="501031" y="49425"/>
                        <a:pt x="508653" y="52364"/>
                        <a:pt x="514046" y="57998"/>
                      </a:cubicBezTo>
                      <a:cubicBezTo>
                        <a:pt x="518910" y="62903"/>
                        <a:pt x="521771" y="69444"/>
                        <a:pt x="522074" y="76345"/>
                      </a:cubicBezTo>
                      <a:lnTo>
                        <a:pt x="522409" y="82336"/>
                      </a:lnTo>
                      <a:lnTo>
                        <a:pt x="527957" y="84622"/>
                      </a:lnTo>
                      <a:cubicBezTo>
                        <a:pt x="534315" y="87375"/>
                        <a:pt x="539364" y="92479"/>
                        <a:pt x="542045" y="98868"/>
                      </a:cubicBezTo>
                      <a:cubicBezTo>
                        <a:pt x="545147" y="106001"/>
                        <a:pt x="545113" y="114109"/>
                        <a:pt x="541950" y="121215"/>
                      </a:cubicBezTo>
                      <a:lnTo>
                        <a:pt x="539378" y="127336"/>
                      </a:lnTo>
                      <a:lnTo>
                        <a:pt x="544236" y="131870"/>
                      </a:lnTo>
                      <a:cubicBezTo>
                        <a:pt x="549897" y="137187"/>
                        <a:pt x="553070" y="144633"/>
                        <a:pt x="552982" y="152400"/>
                      </a:cubicBezTo>
                      <a:cubicBezTo>
                        <a:pt x="552981" y="159291"/>
                        <a:pt x="550375" y="165927"/>
                        <a:pt x="545690" y="170980"/>
                      </a:cubicBezTo>
                      <a:lnTo>
                        <a:pt x="541570" y="175445"/>
                      </a:lnTo>
                      <a:lnTo>
                        <a:pt x="543880" y="181065"/>
                      </a:lnTo>
                      <a:cubicBezTo>
                        <a:pt x="546394" y="187495"/>
                        <a:pt x="546360" y="194642"/>
                        <a:pt x="543785" y="201049"/>
                      </a:cubicBezTo>
                      <a:cubicBezTo>
                        <a:pt x="541155" y="208260"/>
                        <a:pt x="535488" y="213951"/>
                        <a:pt x="528288" y="216611"/>
                      </a:cubicBezTo>
                      <a:lnTo>
                        <a:pt x="521731" y="219025"/>
                      </a:lnTo>
                      <a:lnTo>
                        <a:pt x="522060" y="226001"/>
                      </a:lnTo>
                      <a:cubicBezTo>
                        <a:pt x="522568" y="233777"/>
                        <a:pt x="519635" y="241383"/>
                        <a:pt x="514038" y="246804"/>
                      </a:cubicBezTo>
                      <a:cubicBezTo>
                        <a:pt x="509122" y="251647"/>
                        <a:pt x="502591" y="254503"/>
                        <a:pt x="495699" y="254827"/>
                      </a:cubicBezTo>
                      <a:lnTo>
                        <a:pt x="489704" y="255158"/>
                      </a:lnTo>
                      <a:lnTo>
                        <a:pt x="487418" y="260711"/>
                      </a:lnTo>
                      <a:cubicBezTo>
                        <a:pt x="484666" y="267070"/>
                        <a:pt x="479562" y="272118"/>
                        <a:pt x="473172" y="274798"/>
                      </a:cubicBezTo>
                      <a:cubicBezTo>
                        <a:pt x="466041" y="277904"/>
                        <a:pt x="457932" y="277873"/>
                        <a:pt x="450825" y="274710"/>
                      </a:cubicBezTo>
                      <a:lnTo>
                        <a:pt x="444700" y="272128"/>
                      </a:lnTo>
                      <a:lnTo>
                        <a:pt x="440166" y="276986"/>
                      </a:lnTo>
                      <a:cubicBezTo>
                        <a:pt x="429564" y="288050"/>
                        <a:pt x="412059" y="288598"/>
                        <a:pt x="400786" y="278219"/>
                      </a:cubicBezTo>
                      <a:lnTo>
                        <a:pt x="396359" y="274423"/>
                      </a:lnTo>
                      <a:lnTo>
                        <a:pt x="390963" y="276641"/>
                      </a:lnTo>
                      <a:cubicBezTo>
                        <a:pt x="384533" y="279160"/>
                        <a:pt x="377384" y="279125"/>
                        <a:pt x="370979" y="276546"/>
                      </a:cubicBezTo>
                      <a:cubicBezTo>
                        <a:pt x="363768" y="273910"/>
                        <a:pt x="358079" y="268240"/>
                        <a:pt x="355417" y="261039"/>
                      </a:cubicBezTo>
                      <a:lnTo>
                        <a:pt x="353003" y="254487"/>
                      </a:lnTo>
                      <a:lnTo>
                        <a:pt x="346022" y="254817"/>
                      </a:lnTo>
                      <a:cubicBezTo>
                        <a:pt x="338248" y="255337"/>
                        <a:pt x="330640" y="252403"/>
                        <a:pt x="325228" y="246798"/>
                      </a:cubicBezTo>
                      <a:cubicBezTo>
                        <a:pt x="320365" y="241893"/>
                        <a:pt x="317503" y="235352"/>
                        <a:pt x="317201" y="228451"/>
                      </a:cubicBezTo>
                      <a:lnTo>
                        <a:pt x="316866" y="222456"/>
                      </a:lnTo>
                      <a:lnTo>
                        <a:pt x="311317" y="220170"/>
                      </a:lnTo>
                      <a:cubicBezTo>
                        <a:pt x="304959" y="217417"/>
                        <a:pt x="299912" y="212313"/>
                        <a:pt x="297230" y="205925"/>
                      </a:cubicBezTo>
                      <a:cubicBezTo>
                        <a:pt x="294123" y="198794"/>
                        <a:pt x="294155" y="190688"/>
                        <a:pt x="297318" y="183582"/>
                      </a:cubicBezTo>
                      <a:lnTo>
                        <a:pt x="299899" y="177457"/>
                      </a:lnTo>
                      <a:lnTo>
                        <a:pt x="295042" y="172923"/>
                      </a:lnTo>
                      <a:cubicBezTo>
                        <a:pt x="289378" y="167610"/>
                        <a:pt x="286201" y="160166"/>
                        <a:pt x="286282" y="152400"/>
                      </a:cubicBezTo>
                      <a:cubicBezTo>
                        <a:pt x="286405" y="145411"/>
                        <a:pt x="289084" y="138708"/>
                        <a:pt x="293812" y="133560"/>
                      </a:cubicBezTo>
                      <a:lnTo>
                        <a:pt x="297608" y="129127"/>
                      </a:lnTo>
                      <a:lnTo>
                        <a:pt x="295389" y="123732"/>
                      </a:lnTo>
                      <a:cubicBezTo>
                        <a:pt x="292876" y="117301"/>
                        <a:pt x="292910" y="110154"/>
                        <a:pt x="295485" y="103747"/>
                      </a:cubicBezTo>
                      <a:cubicBezTo>
                        <a:pt x="298114" y="96536"/>
                        <a:pt x="303782" y="90846"/>
                        <a:pt x="310982" y="88185"/>
                      </a:cubicBezTo>
                      <a:lnTo>
                        <a:pt x="317540" y="85772"/>
                      </a:lnTo>
                      <a:lnTo>
                        <a:pt x="317209" y="78796"/>
                      </a:lnTo>
                      <a:cubicBezTo>
                        <a:pt x="316702" y="71019"/>
                        <a:pt x="319635" y="63414"/>
                        <a:pt x="325232" y="57992"/>
                      </a:cubicBezTo>
                      <a:cubicBezTo>
                        <a:pt x="330148" y="53150"/>
                        <a:pt x="336678" y="50293"/>
                        <a:pt x="343571" y="49969"/>
                      </a:cubicBezTo>
                      <a:close/>
                      <a:moveTo>
                        <a:pt x="302500" y="57555"/>
                      </a:moveTo>
                      <a:cubicBezTo>
                        <a:pt x="300177" y="62439"/>
                        <a:pt x="298754" y="67703"/>
                        <a:pt x="298300" y="73093"/>
                      </a:cubicBezTo>
                      <a:cubicBezTo>
                        <a:pt x="288833" y="78342"/>
                        <a:pt x="281535" y="86780"/>
                        <a:pt x="277706" y="96905"/>
                      </a:cubicBezTo>
                      <a:cubicBezTo>
                        <a:pt x="274145" y="106029"/>
                        <a:pt x="273531" y="116038"/>
                        <a:pt x="275954" y="125527"/>
                      </a:cubicBezTo>
                      <a:cubicBezTo>
                        <a:pt x="270298" y="133347"/>
                        <a:pt x="267247" y="142749"/>
                        <a:pt x="267232" y="152400"/>
                      </a:cubicBezTo>
                      <a:cubicBezTo>
                        <a:pt x="267220" y="163220"/>
                        <a:pt x="270904" y="173720"/>
                        <a:pt x="277674" y="182161"/>
                      </a:cubicBezTo>
                      <a:cubicBezTo>
                        <a:pt x="274636" y="192603"/>
                        <a:pt x="275404" y="203784"/>
                        <a:pt x="279841" y="213712"/>
                      </a:cubicBezTo>
                      <a:cubicBezTo>
                        <a:pt x="283741" y="222708"/>
                        <a:pt x="290391" y="230236"/>
                        <a:pt x="298835" y="235218"/>
                      </a:cubicBezTo>
                      <a:cubicBezTo>
                        <a:pt x="299033" y="236349"/>
                        <a:pt x="299398" y="237423"/>
                        <a:pt x="299675" y="238530"/>
                      </a:cubicBezTo>
                      <a:lnTo>
                        <a:pt x="167982" y="238530"/>
                      </a:lnTo>
                      <a:cubicBezTo>
                        <a:pt x="179722" y="221801"/>
                        <a:pt x="185932" y="201817"/>
                        <a:pt x="185738" y="181380"/>
                      </a:cubicBezTo>
                      <a:cubicBezTo>
                        <a:pt x="185738" y="125744"/>
                        <a:pt x="169395" y="81340"/>
                        <a:pt x="142958" y="57555"/>
                      </a:cubicBezTo>
                      <a:close/>
                      <a:moveTo>
                        <a:pt x="95253" y="324255"/>
                      </a:moveTo>
                      <a:cubicBezTo>
                        <a:pt x="53948" y="324255"/>
                        <a:pt x="19053" y="263188"/>
                        <a:pt x="19053" y="190905"/>
                      </a:cubicBezTo>
                      <a:cubicBezTo>
                        <a:pt x="19053" y="118622"/>
                        <a:pt x="53948" y="57555"/>
                        <a:pt x="95253" y="57555"/>
                      </a:cubicBezTo>
                      <a:cubicBezTo>
                        <a:pt x="137315" y="57555"/>
                        <a:pt x="166690" y="108473"/>
                        <a:pt x="166690" y="181366"/>
                      </a:cubicBezTo>
                      <a:cubicBezTo>
                        <a:pt x="166681" y="183700"/>
                        <a:pt x="166081" y="238530"/>
                        <a:pt x="128590" y="238530"/>
                      </a:cubicBezTo>
                      <a:cubicBezTo>
                        <a:pt x="107935" y="238530"/>
                        <a:pt x="90490" y="210178"/>
                        <a:pt x="90490" y="176617"/>
                      </a:cubicBezTo>
                      <a:cubicBezTo>
                        <a:pt x="90476" y="169689"/>
                        <a:pt x="91221" y="162779"/>
                        <a:pt x="92713" y="156014"/>
                      </a:cubicBezTo>
                      <a:cubicBezTo>
                        <a:pt x="93859" y="150879"/>
                        <a:pt x="90626" y="145788"/>
                        <a:pt x="85491" y="144642"/>
                      </a:cubicBezTo>
                      <a:cubicBezTo>
                        <a:pt x="80356" y="143496"/>
                        <a:pt x="75265" y="146730"/>
                        <a:pt x="74119" y="151865"/>
                      </a:cubicBezTo>
                      <a:cubicBezTo>
                        <a:pt x="72324" y="159993"/>
                        <a:pt x="71426" y="168293"/>
                        <a:pt x="71440" y="176617"/>
                      </a:cubicBezTo>
                      <a:cubicBezTo>
                        <a:pt x="71440" y="222019"/>
                        <a:pt x="96545" y="257580"/>
                        <a:pt x="128590" y="257580"/>
                      </a:cubicBezTo>
                      <a:lnTo>
                        <a:pt x="309456" y="257580"/>
                      </a:lnTo>
                      <a:cubicBezTo>
                        <a:pt x="310225" y="258479"/>
                        <a:pt x="310921" y="259436"/>
                        <a:pt x="311762" y="260277"/>
                      </a:cubicBezTo>
                      <a:cubicBezTo>
                        <a:pt x="314004" y="262489"/>
                        <a:pt x="316458" y="264476"/>
                        <a:pt x="319088" y="266208"/>
                      </a:cubicBezTo>
                      <a:lnTo>
                        <a:pt x="319088" y="324255"/>
                      </a:lnTo>
                      <a:close/>
                      <a:moveTo>
                        <a:pt x="426009" y="406831"/>
                      </a:moveTo>
                      <a:lnTo>
                        <a:pt x="414340" y="397782"/>
                      </a:lnTo>
                      <a:lnTo>
                        <a:pt x="402671" y="406831"/>
                      </a:lnTo>
                      <a:lnTo>
                        <a:pt x="338140" y="456837"/>
                      </a:lnTo>
                      <a:lnTo>
                        <a:pt x="338140" y="273355"/>
                      </a:lnTo>
                      <a:cubicBezTo>
                        <a:pt x="338880" y="273450"/>
                        <a:pt x="339583" y="273672"/>
                        <a:pt x="340331" y="273736"/>
                      </a:cubicBezTo>
                      <a:cubicBezTo>
                        <a:pt x="345579" y="283204"/>
                        <a:pt x="354016" y="290503"/>
                        <a:pt x="364139" y="294335"/>
                      </a:cubicBezTo>
                      <a:cubicBezTo>
                        <a:pt x="373264" y="297896"/>
                        <a:pt x="383275" y="298510"/>
                        <a:pt x="392765" y="296088"/>
                      </a:cubicBezTo>
                      <a:cubicBezTo>
                        <a:pt x="400584" y="301741"/>
                        <a:pt x="409985" y="304789"/>
                        <a:pt x="419632" y="304800"/>
                      </a:cubicBezTo>
                      <a:cubicBezTo>
                        <a:pt x="430453" y="304812"/>
                        <a:pt x="440952" y="301128"/>
                        <a:pt x="449393" y="294359"/>
                      </a:cubicBezTo>
                      <a:cubicBezTo>
                        <a:pt x="459835" y="297401"/>
                        <a:pt x="471017" y="296634"/>
                        <a:pt x="480945" y="292197"/>
                      </a:cubicBezTo>
                      <a:cubicBezTo>
                        <a:pt x="484355" y="290639"/>
                        <a:pt x="487573" y="288692"/>
                        <a:pt x="490536" y="286394"/>
                      </a:cubicBezTo>
                      <a:lnTo>
                        <a:pt x="490536" y="456841"/>
                      </a:lnTo>
                      <a:close/>
                      <a:moveTo>
                        <a:pt x="680055" y="324255"/>
                      </a:moveTo>
                      <a:lnTo>
                        <a:pt x="509588" y="324255"/>
                      </a:lnTo>
                      <a:lnTo>
                        <a:pt x="509588" y="271367"/>
                      </a:lnTo>
                      <a:cubicBezTo>
                        <a:pt x="516335" y="269095"/>
                        <a:pt x="522468" y="265299"/>
                        <a:pt x="527512" y="260274"/>
                      </a:cubicBezTo>
                      <a:cubicBezTo>
                        <a:pt x="528363" y="259422"/>
                        <a:pt x="529020" y="258469"/>
                        <a:pt x="529798" y="257576"/>
                      </a:cubicBezTo>
                      <a:lnTo>
                        <a:pt x="652463" y="257576"/>
                      </a:lnTo>
                      <a:lnTo>
                        <a:pt x="652463" y="267101"/>
                      </a:lnTo>
                      <a:cubicBezTo>
                        <a:pt x="652630" y="289324"/>
                        <a:pt x="662756" y="310300"/>
                        <a:pt x="680052" y="324255"/>
                      </a:cubicBezTo>
                      <a:close/>
                      <a:moveTo>
                        <a:pt x="539789" y="238530"/>
                      </a:moveTo>
                      <a:cubicBezTo>
                        <a:pt x="540357" y="236289"/>
                        <a:pt x="540755" y="234008"/>
                        <a:pt x="540979" y="231707"/>
                      </a:cubicBezTo>
                      <a:cubicBezTo>
                        <a:pt x="550446" y="226457"/>
                        <a:pt x="557743" y="218019"/>
                        <a:pt x="561573" y="207895"/>
                      </a:cubicBezTo>
                      <a:cubicBezTo>
                        <a:pt x="565120" y="198815"/>
                        <a:pt x="565744" y="188855"/>
                        <a:pt x="563359" y="179403"/>
                      </a:cubicBezTo>
                      <a:cubicBezTo>
                        <a:pt x="569007" y="171533"/>
                        <a:pt x="572041" y="162088"/>
                        <a:pt x="572032" y="152400"/>
                      </a:cubicBezTo>
                      <a:cubicBezTo>
                        <a:pt x="572046" y="141581"/>
                        <a:pt x="568364" y="131080"/>
                        <a:pt x="561596" y="122639"/>
                      </a:cubicBezTo>
                      <a:cubicBezTo>
                        <a:pt x="567370" y="102202"/>
                        <a:pt x="558688" y="80438"/>
                        <a:pt x="540434" y="69585"/>
                      </a:cubicBezTo>
                      <a:cubicBezTo>
                        <a:pt x="539677" y="65421"/>
                        <a:pt x="538366" y="61375"/>
                        <a:pt x="536538" y="57558"/>
                      </a:cubicBezTo>
                      <a:lnTo>
                        <a:pt x="666744" y="57558"/>
                      </a:lnTo>
                      <a:cubicBezTo>
                        <a:pt x="724774" y="57555"/>
                        <a:pt x="755674" y="136448"/>
                        <a:pt x="755674" y="193398"/>
                      </a:cubicBezTo>
                      <a:cubicBezTo>
                        <a:pt x="755674" y="219972"/>
                        <a:pt x="748484" y="238530"/>
                        <a:pt x="738188" y="2385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20" name="Forme libre : forme 19">
                  <a:extLst>
                    <a:ext uri="{FF2B5EF4-FFF2-40B4-BE49-F238E27FC236}">
                      <a16:creationId xmlns:a16="http://schemas.microsoft.com/office/drawing/2014/main" id="{37259BF5-F43A-C9AC-C975-F5D8E6CF6E1E}"/>
                    </a:ext>
                  </a:extLst>
                </p:cNvPr>
                <p:cNvSpPr/>
                <p:nvPr/>
              </p:nvSpPr>
              <p:spPr>
                <a:xfrm>
                  <a:off x="8236515" y="1373749"/>
                  <a:ext cx="186202" cy="186202"/>
                </a:xfrm>
                <a:custGeom>
                  <a:avLst/>
                  <a:gdLst>
                    <a:gd name="connsiteX0" fmla="*/ 93101 w 186202"/>
                    <a:gd name="connsiteY0" fmla="*/ 186202 h 186202"/>
                    <a:gd name="connsiteX1" fmla="*/ 186202 w 186202"/>
                    <a:gd name="connsiteY1" fmla="*/ 93101 h 186202"/>
                    <a:gd name="connsiteX2" fmla="*/ 93101 w 186202"/>
                    <a:gd name="connsiteY2" fmla="*/ 0 h 186202"/>
                    <a:gd name="connsiteX3" fmla="*/ 0 w 186202"/>
                    <a:gd name="connsiteY3" fmla="*/ 93101 h 186202"/>
                    <a:gd name="connsiteX4" fmla="*/ 93101 w 186202"/>
                    <a:gd name="connsiteY4" fmla="*/ 186202 h 186202"/>
                    <a:gd name="connsiteX5" fmla="*/ 93101 w 186202"/>
                    <a:gd name="connsiteY5" fmla="*/ 19050 h 186202"/>
                    <a:gd name="connsiteX6" fmla="*/ 167152 w 186202"/>
                    <a:gd name="connsiteY6" fmla="*/ 93101 h 186202"/>
                    <a:gd name="connsiteX7" fmla="*/ 93101 w 186202"/>
                    <a:gd name="connsiteY7" fmla="*/ 167152 h 186202"/>
                    <a:gd name="connsiteX8" fmla="*/ 19050 w 186202"/>
                    <a:gd name="connsiteY8" fmla="*/ 93101 h 186202"/>
                    <a:gd name="connsiteX9" fmla="*/ 93101 w 186202"/>
                    <a:gd name="connsiteY9" fmla="*/ 19050 h 18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202" h="186202">
                      <a:moveTo>
                        <a:pt x="93101" y="186202"/>
                      </a:moveTo>
                      <a:cubicBezTo>
                        <a:pt x="144520" y="186202"/>
                        <a:pt x="186202" y="144520"/>
                        <a:pt x="186202" y="93101"/>
                      </a:cubicBezTo>
                      <a:cubicBezTo>
                        <a:pt x="186202" y="41682"/>
                        <a:pt x="144520" y="0"/>
                        <a:pt x="93101" y="0"/>
                      </a:cubicBezTo>
                      <a:cubicBezTo>
                        <a:pt x="41682" y="0"/>
                        <a:pt x="0" y="41682"/>
                        <a:pt x="0" y="93101"/>
                      </a:cubicBezTo>
                      <a:cubicBezTo>
                        <a:pt x="58" y="144495"/>
                        <a:pt x="41707" y="186144"/>
                        <a:pt x="93101" y="186202"/>
                      </a:cubicBezTo>
                      <a:close/>
                      <a:moveTo>
                        <a:pt x="93101" y="19050"/>
                      </a:moveTo>
                      <a:cubicBezTo>
                        <a:pt x="133999" y="19050"/>
                        <a:pt x="167152" y="52204"/>
                        <a:pt x="167152" y="93101"/>
                      </a:cubicBezTo>
                      <a:cubicBezTo>
                        <a:pt x="167152" y="133999"/>
                        <a:pt x="133999" y="167152"/>
                        <a:pt x="93101" y="167152"/>
                      </a:cubicBezTo>
                      <a:cubicBezTo>
                        <a:pt x="52204" y="167152"/>
                        <a:pt x="19050" y="133999"/>
                        <a:pt x="19050" y="93101"/>
                      </a:cubicBezTo>
                      <a:cubicBezTo>
                        <a:pt x="19098" y="52224"/>
                        <a:pt x="52224" y="19098"/>
                        <a:pt x="93101" y="190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</p:grpSp>
      <p:pic>
        <p:nvPicPr>
          <p:cNvPr id="4" name="Image 3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F3925056-A87D-68E2-825E-E7848768D0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65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37851-674E-F8C0-1C47-261EC72A2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CCE6455-C001-6B07-6064-1553F2317620}"/>
              </a:ext>
            </a:extLst>
          </p:cNvPr>
          <p:cNvSpPr txBox="1"/>
          <p:nvPr/>
        </p:nvSpPr>
        <p:spPr>
          <a:xfrm>
            <a:off x="787400" y="570377"/>
            <a:ext cx="956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Vorteile R.A.P.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81EEBD-6453-573C-10A1-D44E31401274}"/>
              </a:ext>
            </a:extLst>
          </p:cNvPr>
          <p:cNvSpPr txBox="1"/>
          <p:nvPr/>
        </p:nvSpPr>
        <p:spPr>
          <a:xfrm>
            <a:off x="787400" y="1487542"/>
            <a:ext cx="31159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0" i="0" dirty="0">
                <a:effectLst/>
                <a:latin typeface="Avenir Next LT Pro Demi" panose="020B0704020202020204" pitchFamily="34" charset="0"/>
              </a:rPr>
              <a:t>Für das Unternehmen</a:t>
            </a:r>
          </a:p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C2B3A8-363F-81D7-CEEB-68CDE92BC84E}"/>
              </a:ext>
            </a:extLst>
          </p:cNvPr>
          <p:cNvSpPr txBox="1"/>
          <p:nvPr/>
        </p:nvSpPr>
        <p:spPr>
          <a:xfrm>
            <a:off x="4962176" y="2277094"/>
            <a:ext cx="5268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H" sz="2000" b="0" i="0" dirty="0">
                <a:effectLst/>
                <a:latin typeface="Calibri" panose="020F0502020204030204" pitchFamily="34" charset="0"/>
              </a:rPr>
              <a:t>Eine offizielle Zertifizierung, die vom Staat und von Berufsverbänden anerkannt wird.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CH" sz="2000" dirty="0">
              <a:latin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H" sz="2000" b="0" i="0" dirty="0">
                <a:effectLst/>
                <a:latin typeface="Calibri" panose="020F0502020204030204" pitchFamily="34" charset="0"/>
              </a:rPr>
              <a:t>Zuverlässige Fähigkeiten, die von einem erfahrenen Chef garantiert werden</a:t>
            </a:r>
          </a:p>
          <a:p>
            <a:endParaRPr lang="fr-CH" sz="2000" dirty="0">
              <a:latin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H" sz="2000" b="0" i="0" dirty="0">
                <a:effectLst/>
                <a:latin typeface="Calibri" panose="020F0502020204030204" pitchFamily="34" charset="0"/>
              </a:rPr>
              <a:t>Eine klare und leicht anwendbare Zertifizierung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CH" sz="2000" dirty="0">
              <a:latin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H" sz="2000" b="0" i="0" dirty="0">
                <a:effectLst/>
                <a:latin typeface="Calibri" panose="020F0502020204030204" pitchFamily="34" charset="0"/>
              </a:rPr>
              <a:t>Eine Erleichterung der Personalrekrutierung </a:t>
            </a:r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pic>
        <p:nvPicPr>
          <p:cNvPr id="9" name="Point rouge" descr="Badge à suivre avec un remplissage uni">
            <a:extLst>
              <a:ext uri="{FF2B5EF4-FFF2-40B4-BE49-F238E27FC236}">
                <a16:creationId xmlns:a16="http://schemas.microsoft.com/office/drawing/2014/main" id="{CFD3A4E9-BEFF-C4B7-3647-AD6C9BD56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5896" y="-742343"/>
            <a:ext cx="3146691" cy="314669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587BDD70-5A3C-2B1B-95F5-CDE604F1658D}"/>
              </a:ext>
            </a:extLst>
          </p:cNvPr>
          <p:cNvSpPr/>
          <p:nvPr/>
        </p:nvSpPr>
        <p:spPr>
          <a:xfrm>
            <a:off x="-288036" y="2277094"/>
            <a:ext cx="4924044" cy="4924044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5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0DB7595C-661C-560D-DE01-304A6F3F0B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52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4="http://schemas.microsoft.com/office/drawing/2010/main" xmlns:asvg="http://schemas.microsoft.com/office/drawing/2016/SVG/main" xmlns:a16="http://schemas.microsoft.com/office/drawing/2014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B56C5-5425-36C0-3063-4AE4E714E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4CFFC73-88A2-801B-24AB-0177A97D0D5B}"/>
              </a:ext>
            </a:extLst>
          </p:cNvPr>
          <p:cNvSpPr txBox="1"/>
          <p:nvPr/>
        </p:nvSpPr>
        <p:spPr>
          <a:xfrm>
            <a:off x="787400" y="570377"/>
            <a:ext cx="956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Vorteile R.A.P.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06C87A-A63D-7F92-7B4A-6CCB993DCBCE}"/>
              </a:ext>
            </a:extLst>
          </p:cNvPr>
          <p:cNvSpPr txBox="1"/>
          <p:nvPr/>
        </p:nvSpPr>
        <p:spPr>
          <a:xfrm>
            <a:off x="787399" y="1458464"/>
            <a:ext cx="5215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0" i="0" dirty="0">
                <a:effectLst/>
                <a:latin typeface="Avenir Next LT Pro Demi" panose="020B0704020202020204" pitchFamily="34" charset="0"/>
              </a:rPr>
              <a:t>Für den/die Bewerber/in</a:t>
            </a:r>
          </a:p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242F5-7757-0420-BABB-DE758592A567}"/>
              </a:ext>
            </a:extLst>
          </p:cNvPr>
          <p:cNvSpPr txBox="1"/>
          <p:nvPr/>
        </p:nvSpPr>
        <p:spPr>
          <a:xfrm>
            <a:off x="787398" y="2226917"/>
            <a:ext cx="56665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H" sz="2000" b="0" i="0" dirty="0">
                <a:effectLst/>
                <a:latin typeface="Calibri" panose="020F0502020204030204" pitchFamily="34" charset="0"/>
              </a:rPr>
              <a:t>Eine Aufwertung ihrer praktischen Fähigkeiten und ihres spezifischen Know-hows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CH" sz="2000" b="0" i="0" dirty="0">
              <a:effectLst/>
              <a:latin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H" sz="2000" b="0" i="0" dirty="0">
                <a:effectLst/>
                <a:latin typeface="Calibri" panose="020F0502020204030204" pitchFamily="34" charset="0"/>
              </a:rPr>
              <a:t>Eine Formalisierung ihres Know-hows, ihres Autonomiegrades und ihres Arbeitsrhythmus</a:t>
            </a:r>
            <a:endParaRPr lang="fr-CH" sz="2000" dirty="0">
              <a:latin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CH" sz="2000" dirty="0">
              <a:latin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H" sz="2000" dirty="0">
                <a:latin typeface="Calibri" panose="020F0502020204030204" pitchFamily="34" charset="0"/>
              </a:rPr>
              <a:t>Eine Bescheinigung eines anerkannten Zertifizierungssystems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CH" sz="2000" dirty="0">
              <a:latin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H" sz="2000" b="0" i="0" dirty="0">
                <a:effectLst/>
                <a:latin typeface="Calibri" panose="020F0502020204030204" pitchFamily="34" charset="0"/>
              </a:rPr>
              <a:t>Ein erleichterter Zugang zum Arbeitsmarkt</a:t>
            </a:r>
          </a:p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pic>
        <p:nvPicPr>
          <p:cNvPr id="9" name="Point rouge" descr="Badge à suivre avec un remplissage uni">
            <a:extLst>
              <a:ext uri="{FF2B5EF4-FFF2-40B4-BE49-F238E27FC236}">
                <a16:creationId xmlns:a16="http://schemas.microsoft.com/office/drawing/2014/main" id="{6C4DE0EF-BDCB-22D2-C0B4-DCEAF044D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85949" y="4792237"/>
            <a:ext cx="3146691" cy="314669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637F98F0-FC01-25E3-B9BC-AD4F18BA1DC6}"/>
              </a:ext>
            </a:extLst>
          </p:cNvPr>
          <p:cNvSpPr/>
          <p:nvPr/>
        </p:nvSpPr>
        <p:spPr>
          <a:xfrm>
            <a:off x="7242864" y="-122628"/>
            <a:ext cx="5215836" cy="5215836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CB32D9A1-DDF6-C4AF-3D78-B23C66E1E1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4="http://schemas.microsoft.com/office/drawing/2010/main" xmlns:asvg="http://schemas.microsoft.com/office/drawing/2016/SVG/main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DE356-B099-9B0E-30F0-81CE5EAE5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CE74921-CAA6-AF88-6D8F-C35849FAF53D}"/>
              </a:ext>
            </a:extLst>
          </p:cNvPr>
          <p:cNvSpPr txBox="1"/>
          <p:nvPr/>
        </p:nvSpPr>
        <p:spPr>
          <a:xfrm>
            <a:off x="787400" y="728133"/>
            <a:ext cx="956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4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Praktische Informationen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E3BD5B-DDC0-D4A5-58AE-84860A7E12C4}"/>
              </a:ext>
            </a:extLst>
          </p:cNvPr>
          <p:cNvSpPr/>
          <p:nvPr/>
        </p:nvSpPr>
        <p:spPr>
          <a:xfrm>
            <a:off x="4218432" y="1883662"/>
            <a:ext cx="3086100" cy="3506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Sitzungen</a:t>
            </a:r>
            <a:br>
              <a:rPr lang="fr-CH" sz="3200" dirty="0">
                <a:solidFill>
                  <a:srgbClr val="C00000"/>
                </a:solidFill>
                <a:latin typeface="Avenir Next LT Pro Demi" panose="020B0704020202020204" pitchFamily="34" charset="0"/>
              </a:rPr>
            </a:br>
            <a:r>
              <a:rPr lang="fr-CH" sz="32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Prüfungen</a:t>
            </a:r>
          </a:p>
          <a:p>
            <a:pPr defTabSz="1076325">
              <a:tabLst>
                <a:tab pos="180975" algn="l"/>
              </a:tabLst>
            </a:pPr>
            <a:r>
              <a:rPr lang="fr-CH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	</a:t>
            </a:r>
          </a:p>
          <a:p>
            <a:pPr defTabSz="1076325">
              <a:tabLst>
                <a:tab pos="180975" algn="l"/>
              </a:tabLst>
            </a:pPr>
            <a:r>
              <a:rPr lang="fr-CH" dirty="0">
                <a:solidFill>
                  <a:schemeClr val="tx1"/>
                </a:solidFill>
                <a:latin typeface="Avenir Next LT Pro" panose="020B0504020202020204" pitchFamily="34" charset="0"/>
              </a:rPr>
              <a:t>	Die Situationsaufgaben werden bei der Anmeldung organisiert.</a:t>
            </a:r>
          </a:p>
          <a:p>
            <a:pPr defTabSz="1076325">
              <a:tabLst>
                <a:tab pos="177800" algn="l"/>
              </a:tabLst>
            </a:pPr>
            <a:endParaRPr lang="fr-CH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defTabSz="1076325">
              <a:tabLst>
                <a:tab pos="180975" algn="l"/>
              </a:tabLst>
            </a:pPr>
            <a:r>
              <a:rPr lang="fr-CH" dirty="0">
                <a:solidFill>
                  <a:schemeClr val="tx1"/>
                </a:solidFill>
                <a:latin typeface="Avenir Next LT Pro" panose="020B0504020202020204" pitchFamily="34" charset="0"/>
              </a:rPr>
              <a:t>	Die Anmeldung erfolgt 1 Monat vor der Prüfung</a:t>
            </a:r>
            <a:r>
              <a:rPr lang="fr-CH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defTabSz="1076325">
              <a:tabLst>
                <a:tab pos="180975" algn="l"/>
              </a:tabLst>
            </a:pPr>
            <a:endParaRPr lang="fr-CH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CF8B1-EF1D-A7F6-F17A-04787BE6AC94}"/>
              </a:ext>
            </a:extLst>
          </p:cNvPr>
          <p:cNvSpPr/>
          <p:nvPr/>
        </p:nvSpPr>
        <p:spPr>
          <a:xfrm>
            <a:off x="7659624" y="1883664"/>
            <a:ext cx="3086100" cy="3506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Voraussetzungen</a:t>
            </a:r>
          </a:p>
          <a:p>
            <a:pPr algn="ctr"/>
            <a:endParaRPr lang="fr-CH" sz="2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177800"/>
            <a:endParaRPr lang="fr-CH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177800"/>
            <a:r>
              <a:rPr lang="fr-CH" dirty="0">
                <a:solidFill>
                  <a:schemeClr val="tx1"/>
                </a:solidFill>
                <a:latin typeface="Avenir Next LT Pro" panose="020B0504020202020204" pitchFamily="34" charset="0"/>
              </a:rPr>
              <a:t>Über Kompetenzen verfügen, die von einem/einer Ausbilder/in / Praktikumsleiter/in aus dem Bereich anerkannt wurden.</a:t>
            </a:r>
          </a:p>
          <a:p>
            <a:pPr marL="177800"/>
            <a:endParaRPr lang="fr-CH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177800"/>
            <a:endParaRPr lang="fr-CH" sz="18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177800"/>
            <a:endParaRPr lang="fr-CH" sz="1800" dirty="0">
              <a:latin typeface="Avenir Next LT Pro" panose="020B0504020202020204" pitchFamily="34" charset="0"/>
            </a:endParaRPr>
          </a:p>
        </p:txBody>
      </p:sp>
      <p:sp>
        <p:nvSpPr>
          <p:cNvPr id="2" name="Point rouge">
            <a:extLst>
              <a:ext uri="{FF2B5EF4-FFF2-40B4-BE49-F238E27FC236}">
                <a16:creationId xmlns:a16="http://schemas.microsoft.com/office/drawing/2014/main" id="{7ED3802E-FDFD-F201-A2E8-885F3D682806}"/>
              </a:ext>
            </a:extLst>
          </p:cNvPr>
          <p:cNvSpPr/>
          <p:nvPr/>
        </p:nvSpPr>
        <p:spPr>
          <a:xfrm>
            <a:off x="10072244" y="540861"/>
            <a:ext cx="1757058" cy="175705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8BDA0FA8-615E-D157-491C-145BC32970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C70815-FC58-23DF-825A-A2595E70AF0C}"/>
              </a:ext>
            </a:extLst>
          </p:cNvPr>
          <p:cNvGrpSpPr/>
          <p:nvPr/>
        </p:nvGrpSpPr>
        <p:grpSpPr>
          <a:xfrm>
            <a:off x="872506" y="1883664"/>
            <a:ext cx="3291840" cy="4721104"/>
            <a:chOff x="872506" y="1883664"/>
            <a:chExt cx="3291840" cy="47211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9C3D1B-D119-3C87-D8D0-F3EA232818AA}"/>
                </a:ext>
              </a:extLst>
            </p:cNvPr>
            <p:cNvSpPr/>
            <p:nvPr/>
          </p:nvSpPr>
          <p:spPr>
            <a:xfrm>
              <a:off x="877824" y="1883664"/>
              <a:ext cx="3086100" cy="433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3200" dirty="0">
                  <a:solidFill>
                    <a:srgbClr val="C00000"/>
                  </a:solidFill>
                  <a:latin typeface="Avenir Next LT Pro Demi" panose="020B0704020202020204" pitchFamily="34" charset="0"/>
                </a:rPr>
                <a:t>Preis</a:t>
              </a:r>
            </a:p>
            <a:p>
              <a:pPr algn="ctr"/>
              <a:r>
                <a:rPr lang="fr-CH" sz="2400" b="0" i="0" dirty="0">
                  <a:solidFill>
                    <a:schemeClr val="tx1"/>
                  </a:solidFill>
                  <a:effectLst/>
                  <a:latin typeface="Avenir Next LT Pro" panose="020B0504020202020204" pitchFamily="34" charset="0"/>
                </a:rPr>
                <a:t>CHF 1'150.-</a:t>
              </a:r>
            </a:p>
            <a:p>
              <a:pPr marL="177800"/>
              <a:endParaRPr lang="fr-CH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  <a:p>
              <a:r>
                <a:rPr lang="fr-CH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Verstanden:</a:t>
              </a:r>
            </a:p>
            <a:p>
              <a:pPr indent="265113">
                <a:buFont typeface="Arial" panose="020B0604020202020204" pitchFamily="34" charset="0"/>
                <a:buChar char="•"/>
              </a:pPr>
              <a:r>
                <a:rPr lang="fr-CH" sz="1800" b="0" i="0" dirty="0">
                  <a:solidFill>
                    <a:schemeClr val="tx1"/>
                  </a:solidFill>
                  <a:effectLst/>
                  <a:latin typeface="Avenir Next LT Pro" panose="020B0504020202020204" pitchFamily="34" charset="0"/>
                </a:rPr>
                <a:t>Kosten für die Organisation</a:t>
              </a:r>
            </a:p>
            <a:p>
              <a:pPr indent="265113">
                <a:buFont typeface="Arial" panose="020B0604020202020204" pitchFamily="34" charset="0"/>
                <a:buChar char="•"/>
              </a:pPr>
              <a:r>
                <a:rPr lang="fr-CH" sz="18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Die Prüfungsgebühren</a:t>
              </a:r>
            </a:p>
            <a:p>
              <a:pPr indent="265113">
                <a:buFont typeface="Arial" panose="020B0604020202020204" pitchFamily="34" charset="0"/>
                <a:buChar char="•"/>
                <a:tabLst>
                  <a:tab pos="357188" algn="l"/>
                </a:tabLst>
              </a:pPr>
              <a:r>
                <a:rPr lang="fr-CH" sz="1800" b="0" i="0" dirty="0">
                  <a:solidFill>
                    <a:schemeClr val="tx1"/>
                  </a:solidFill>
                  <a:effectLst/>
                  <a:latin typeface="Avenir Next LT Pro" panose="020B0504020202020204" pitchFamily="34" charset="0"/>
                </a:rPr>
                <a:t>Die Kosten für die Erstellung</a:t>
              </a:r>
              <a:br>
                <a:rPr lang="fr-CH" sz="1800" b="0" i="0" dirty="0">
                  <a:solidFill>
                    <a:schemeClr val="tx1"/>
                  </a:solidFill>
                  <a:effectLst/>
                  <a:latin typeface="Avenir Next LT Pro" panose="020B0504020202020204" pitchFamily="34" charset="0"/>
                </a:rPr>
              </a:br>
              <a:r>
                <a:rPr lang="fr-CH" sz="1800" b="0" i="0" dirty="0">
                  <a:solidFill>
                    <a:schemeClr val="tx1"/>
                  </a:solidFill>
                  <a:effectLst/>
                  <a:latin typeface="Avenir Next LT Pro" panose="020B0504020202020204" pitchFamily="34" charset="0"/>
                </a:rPr>
                <a:t>	der Bescheinigung</a:t>
              </a:r>
              <a:endParaRPr lang="fr-CH" b="0" i="0" dirty="0">
                <a:solidFill>
                  <a:schemeClr val="tx1"/>
                </a:solidFill>
                <a:effectLst/>
                <a:latin typeface="Avenir Next LT Pro" panose="020B0504020202020204" pitchFamily="34" charset="0"/>
              </a:endParaRPr>
            </a:p>
            <a:p>
              <a:br>
                <a:rPr lang="fr-CH" sz="1400" b="0" i="0" dirty="0">
                  <a:solidFill>
                    <a:schemeClr val="tx1"/>
                  </a:solidFill>
                  <a:effectLst/>
                  <a:latin typeface="Avenir Next LT Pro" panose="020B0504020202020204" pitchFamily="34" charset="0"/>
                </a:rPr>
              </a:br>
              <a:r>
                <a:rPr lang="fr-CH" sz="1400" b="0" i="0" dirty="0">
                  <a:solidFill>
                    <a:schemeClr val="tx1"/>
                  </a:solidFill>
                  <a:effectLst/>
                  <a:latin typeface="Avenir Next LT Pro" panose="020B0504020202020204" pitchFamily="34" charset="0"/>
                </a:rPr>
                <a:t>Die SFOP* trägt die Kosten für die Sachverständigen und die Erstellung der Bescheinigungen.</a:t>
              </a:r>
            </a:p>
            <a:p>
              <a:endParaRPr lang="fr-CH" sz="140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  <a:p>
              <a:r>
                <a:rPr lang="fr-CH" sz="1400" b="0" i="0" dirty="0">
                  <a:solidFill>
                    <a:schemeClr val="tx1"/>
                  </a:solidFill>
                  <a:effectLst/>
                  <a:latin typeface="Avenir Next LT Pro" panose="020B0504020202020204" pitchFamily="34" charset="0"/>
                </a:rPr>
                <a:t>Der FCFCA** beteiligt sich mit einem Zuschuss für die Organisation.</a:t>
              </a:r>
              <a:endParaRPr lang="fr-CH" sz="1800" b="0" i="0" dirty="0">
                <a:solidFill>
                  <a:schemeClr val="tx1"/>
                </a:solidFill>
                <a:effectLst/>
                <a:latin typeface="Avenir Next LT Pro" panose="020B050402020202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799AC81-C9BA-AA5B-94AE-720C5D9EF5AE}"/>
                </a:ext>
              </a:extLst>
            </p:cNvPr>
            <p:cNvSpPr txBox="1"/>
            <p:nvPr/>
          </p:nvSpPr>
          <p:spPr>
            <a:xfrm>
              <a:off x="872506" y="6220047"/>
              <a:ext cx="3291840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sz="9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* Amt für Berufsbildung</a:t>
              </a:r>
            </a:p>
            <a:p>
              <a:r>
                <a:rPr lang="fr-CH" sz="9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** Kantonaler Fonds für die Weiterbildung von Erwachsenen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877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0F83A-783B-5110-E6CC-9BF2B23B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F0FB12A-E199-550E-7EC4-EA0E5E99D5DA}"/>
              </a:ext>
            </a:extLst>
          </p:cNvPr>
          <p:cNvSpPr txBox="1"/>
          <p:nvPr/>
        </p:nvSpPr>
        <p:spPr>
          <a:xfrm>
            <a:off x="5324519" y="2243125"/>
            <a:ext cx="4688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  <a:t>Die wichtigsten Schritte des Prozesses</a:t>
            </a:r>
            <a:br>
              <a:rPr lang="fr-CH" sz="6000" dirty="0">
                <a:solidFill>
                  <a:srgbClr val="C00000"/>
                </a:solidFill>
                <a:latin typeface="Avenir Next LT Pro Demi" panose="020B0704020202020204" pitchFamily="34" charset="0"/>
              </a:rPr>
            </a:br>
            <a:endParaRPr lang="fr-CH" sz="6000" dirty="0">
              <a:solidFill>
                <a:srgbClr val="C0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2" name="Point rouge">
            <a:extLst>
              <a:ext uri="{FF2B5EF4-FFF2-40B4-BE49-F238E27FC236}">
                <a16:creationId xmlns:a16="http://schemas.microsoft.com/office/drawing/2014/main" id="{BE421701-2621-1C65-9F96-99FC22E0B599}"/>
              </a:ext>
            </a:extLst>
          </p:cNvPr>
          <p:cNvSpPr/>
          <p:nvPr/>
        </p:nvSpPr>
        <p:spPr>
          <a:xfrm>
            <a:off x="-372441" y="-1612761"/>
            <a:ext cx="5227504" cy="5227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D9E0B481-F996-411F-B7C5-2BA10B098C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84" y="5660967"/>
            <a:ext cx="3291840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06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Grand écran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Avenir Next LT Pro Demi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du Valais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RI-PP</dc:title>
  <dc:creator>Christina IMBODEN</dc:creator>
  <cp:keywords>, docId:A9DD8734A0F3A5E14F32031310180583</cp:keywords>
  <cp:lastModifiedBy>steve delasoie</cp:lastModifiedBy>
  <cp:revision>59</cp:revision>
  <dcterms:created xsi:type="dcterms:W3CDTF">2024-03-26T09:30:07Z</dcterms:created>
  <dcterms:modified xsi:type="dcterms:W3CDTF">2025-01-09T09:04:56Z</dcterms:modified>
</cp:coreProperties>
</file>